
<file path=[Content_Types].xml><?xml version="1.0" encoding="utf-8"?>
<Types xmlns="http://schemas.openxmlformats.org/package/2006/content-types">
  <Default Extension="jpg" ContentType="image/jpeg"/>
  <Default Extension="emf" ContentType="image/x-emf"/>
  <Default Extension="xls" ContentType="application/vnd.ms-excel"/>
  <Default Extension="jpeg" ContentType="image/jpeg"/>
  <Default Extension="xml" ContentType="application/xml"/>
  <Default Extension="mp4" ContentType="video/unknown"/>
  <Default Extension="vml" ContentType="application/vnd.openxmlformats-officedocument.vmlDrawing"/>
  <Default Extension="wdp" ContentType="image/vnd.ms-photo"/>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275" r:id="rId2"/>
    <p:sldId id="328" r:id="rId3"/>
    <p:sldId id="298" r:id="rId4"/>
    <p:sldId id="299" r:id="rId5"/>
    <p:sldId id="300" r:id="rId6"/>
    <p:sldId id="301" r:id="rId7"/>
    <p:sldId id="329" r:id="rId8"/>
    <p:sldId id="322" r:id="rId9"/>
    <p:sldId id="323" r:id="rId10"/>
    <p:sldId id="334" r:id="rId11"/>
    <p:sldId id="324" r:id="rId12"/>
    <p:sldId id="335" r:id="rId13"/>
    <p:sldId id="336" r:id="rId14"/>
    <p:sldId id="337" r:id="rId15"/>
    <p:sldId id="325" r:id="rId16"/>
    <p:sldId id="326" r:id="rId17"/>
    <p:sldId id="327" r:id="rId18"/>
    <p:sldId id="330" r:id="rId19"/>
    <p:sldId id="284" r:id="rId20"/>
    <p:sldId id="285" r:id="rId21"/>
    <p:sldId id="331" r:id="rId22"/>
    <p:sldId id="286" r:id="rId23"/>
    <p:sldId id="287" r:id="rId24"/>
    <p:sldId id="297" r:id="rId25"/>
    <p:sldId id="288" r:id="rId26"/>
    <p:sldId id="289" r:id="rId27"/>
    <p:sldId id="332" r:id="rId28"/>
    <p:sldId id="290" r:id="rId29"/>
    <p:sldId id="291" r:id="rId30"/>
    <p:sldId id="292" r:id="rId31"/>
    <p:sldId id="293" r:id="rId32"/>
    <p:sldId id="333" r:id="rId33"/>
    <p:sldId id="294" r:id="rId34"/>
    <p:sldId id="295" r:id="rId35"/>
    <p:sldId id="296" r:id="rId36"/>
    <p:sldId id="320"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CA8"/>
    <a:srgbClr val="F3C194"/>
    <a:srgbClr val="F3B377"/>
    <a:srgbClr val="FCBC98"/>
    <a:srgbClr val="633C1B"/>
    <a:srgbClr val="FF1502"/>
    <a:srgbClr val="D2CB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6" autoAdjust="0"/>
    <p:restoredTop sz="99732" autoAdjust="0"/>
  </p:normalViewPr>
  <p:slideViewPr>
    <p:cSldViewPr snapToGrid="0">
      <p:cViewPr varScale="1">
        <p:scale>
          <a:sx n="151" d="100"/>
          <a:sy n="151" d="100"/>
        </p:scale>
        <p:origin x="-104" y="-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776663B-AB33-464A-B425-2AE07568F5C5}" type="datetimeFigureOut">
              <a:rPr lang="en-US" smtClean="0"/>
              <a:t>4/28/15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B55B2A-4302-F747-862C-CDAE64598DFF}" type="slidenum">
              <a:rPr lang="en-US" smtClean="0"/>
              <a:t>‹#›</a:t>
            </a:fld>
            <a:endParaRPr lang="en-US" dirty="0"/>
          </a:p>
        </p:txBody>
      </p:sp>
    </p:spTree>
    <p:extLst>
      <p:ext uri="{BB962C8B-B14F-4D97-AF65-F5344CB8AC3E}">
        <p14:creationId xmlns:p14="http://schemas.microsoft.com/office/powerpoint/2010/main" val="608394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0A9AF-B672-B140-B5F2-EE8368C4D4EA}" type="datetimeFigureOut">
              <a:rPr lang="en-US" smtClean="0"/>
              <a:t>4/28/15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3B59DD-A23E-0046-A416-C9A32D1A6F6D}" type="slidenum">
              <a:rPr lang="en-US" smtClean="0"/>
              <a:t>‹#›</a:t>
            </a:fld>
            <a:endParaRPr lang="en-US" dirty="0"/>
          </a:p>
        </p:txBody>
      </p:sp>
    </p:spTree>
    <p:extLst>
      <p:ext uri="{BB962C8B-B14F-4D97-AF65-F5344CB8AC3E}">
        <p14:creationId xmlns:p14="http://schemas.microsoft.com/office/powerpoint/2010/main" val="18809523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031"/>
          <p:cNvSpPr>
            <a:spLocks noGrp="1" noChangeArrowheads="1"/>
          </p:cNvSpPr>
          <p:nvPr>
            <p:ph type="sldNum" sz="quarter" idx="5"/>
          </p:nvPr>
        </p:nvSpPr>
        <p:spPr>
          <a:noFill/>
        </p:spPr>
        <p:txBody>
          <a:bodyPr/>
          <a:lstStyle>
            <a:lvl1pPr>
              <a:defRPr sz="2400">
                <a:solidFill>
                  <a:srgbClr val="0D63FF"/>
                </a:solidFill>
                <a:latin typeface="Arial" charset="0"/>
                <a:ea typeface="ＭＳ Ｐゴシック" charset="0"/>
                <a:cs typeface="ＭＳ Ｐゴシック" charset="0"/>
              </a:defRPr>
            </a:lvl1pPr>
            <a:lvl2pPr marL="742950" indent="-285750">
              <a:defRPr sz="2400">
                <a:solidFill>
                  <a:srgbClr val="0D63FF"/>
                </a:solidFill>
                <a:latin typeface="Arial" charset="0"/>
                <a:ea typeface="ＭＳ Ｐゴシック" charset="0"/>
              </a:defRPr>
            </a:lvl2pPr>
            <a:lvl3pPr marL="1143000" indent="-228600">
              <a:defRPr sz="2400">
                <a:solidFill>
                  <a:srgbClr val="0D63FF"/>
                </a:solidFill>
                <a:latin typeface="Arial" charset="0"/>
                <a:ea typeface="ＭＳ Ｐゴシック" charset="0"/>
              </a:defRPr>
            </a:lvl3pPr>
            <a:lvl4pPr marL="1600200" indent="-228600">
              <a:defRPr sz="2400">
                <a:solidFill>
                  <a:srgbClr val="0D63FF"/>
                </a:solidFill>
                <a:latin typeface="Arial" charset="0"/>
                <a:ea typeface="ＭＳ Ｐゴシック" charset="0"/>
              </a:defRPr>
            </a:lvl4pPr>
            <a:lvl5pPr marL="2057400" indent="-228600">
              <a:defRPr sz="2400">
                <a:solidFill>
                  <a:srgbClr val="0D63FF"/>
                </a:solidFill>
                <a:latin typeface="Arial" charset="0"/>
                <a:ea typeface="ＭＳ Ｐゴシック" charset="0"/>
              </a:defRPr>
            </a:lvl5pPr>
            <a:lvl6pPr marL="2514600" indent="-228600" eaLnBrk="0" fontAlgn="base" hangingPunct="0">
              <a:spcBef>
                <a:spcPct val="0"/>
              </a:spcBef>
              <a:spcAft>
                <a:spcPct val="0"/>
              </a:spcAft>
              <a:defRPr sz="2400">
                <a:solidFill>
                  <a:srgbClr val="0D63FF"/>
                </a:solidFill>
                <a:latin typeface="Arial" charset="0"/>
                <a:ea typeface="ＭＳ Ｐゴシック" charset="0"/>
              </a:defRPr>
            </a:lvl6pPr>
            <a:lvl7pPr marL="2971800" indent="-228600" eaLnBrk="0" fontAlgn="base" hangingPunct="0">
              <a:spcBef>
                <a:spcPct val="0"/>
              </a:spcBef>
              <a:spcAft>
                <a:spcPct val="0"/>
              </a:spcAft>
              <a:defRPr sz="2400">
                <a:solidFill>
                  <a:srgbClr val="0D63FF"/>
                </a:solidFill>
                <a:latin typeface="Arial" charset="0"/>
                <a:ea typeface="ＭＳ Ｐゴシック" charset="0"/>
              </a:defRPr>
            </a:lvl7pPr>
            <a:lvl8pPr marL="3429000" indent="-228600" eaLnBrk="0" fontAlgn="base" hangingPunct="0">
              <a:spcBef>
                <a:spcPct val="0"/>
              </a:spcBef>
              <a:spcAft>
                <a:spcPct val="0"/>
              </a:spcAft>
              <a:defRPr sz="2400">
                <a:solidFill>
                  <a:srgbClr val="0D63FF"/>
                </a:solidFill>
                <a:latin typeface="Arial" charset="0"/>
                <a:ea typeface="ＭＳ Ｐゴシック" charset="0"/>
              </a:defRPr>
            </a:lvl8pPr>
            <a:lvl9pPr marL="3886200" indent="-228600" eaLnBrk="0" fontAlgn="base" hangingPunct="0">
              <a:spcBef>
                <a:spcPct val="0"/>
              </a:spcBef>
              <a:spcAft>
                <a:spcPct val="0"/>
              </a:spcAft>
              <a:defRPr sz="2400">
                <a:solidFill>
                  <a:srgbClr val="0D63FF"/>
                </a:solidFill>
                <a:latin typeface="Arial" charset="0"/>
                <a:ea typeface="ＭＳ Ｐゴシック" charset="0"/>
              </a:defRPr>
            </a:lvl9pPr>
          </a:lstStyle>
          <a:p>
            <a:fld id="{A0CD1A90-1964-0846-93D6-08F57E4CC31C}" type="slidenum">
              <a:rPr lang="en-US" sz="1200">
                <a:solidFill>
                  <a:schemeClr val="tx1"/>
                </a:solidFill>
              </a:rPr>
              <a:pPr/>
              <a:t>1</a:t>
            </a:fld>
            <a:endParaRPr lang="en-US" sz="1200" dirty="0">
              <a:solidFill>
                <a:schemeClr val="tx1"/>
              </a:solidFill>
            </a:endParaRPr>
          </a:p>
        </p:txBody>
      </p:sp>
      <p:sp>
        <p:nvSpPr>
          <p:cNvPr id="102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23"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A4EF5-5CD3-A248-B3FD-48D2EF85BFCE}" type="slidenum">
              <a:rPr lang="en-US" smtClean="0"/>
              <a:pPr>
                <a:defRPr/>
              </a:pPr>
              <a:t>6</a:t>
            </a:fld>
            <a:endParaRPr lang="en-US" dirty="0"/>
          </a:p>
        </p:txBody>
      </p:sp>
    </p:spTree>
    <p:extLst>
      <p:ext uri="{BB962C8B-B14F-4D97-AF65-F5344CB8AC3E}">
        <p14:creationId xmlns:p14="http://schemas.microsoft.com/office/powerpoint/2010/main" val="758472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031"/>
          <p:cNvSpPr>
            <a:spLocks noGrp="1" noChangeArrowheads="1"/>
          </p:cNvSpPr>
          <p:nvPr>
            <p:ph type="sldNum" sz="quarter" idx="5"/>
          </p:nvPr>
        </p:nvSpPr>
        <p:spPr>
          <a:noFill/>
        </p:spPr>
        <p:txBody>
          <a:bodyPr/>
          <a:lstStyle>
            <a:lvl1pPr>
              <a:defRPr sz="2400">
                <a:solidFill>
                  <a:srgbClr val="0D63FF"/>
                </a:solidFill>
                <a:latin typeface="Arial" charset="0"/>
                <a:ea typeface="ＭＳ Ｐゴシック" charset="0"/>
                <a:cs typeface="ＭＳ Ｐゴシック" charset="0"/>
              </a:defRPr>
            </a:lvl1pPr>
            <a:lvl2pPr marL="742950" indent="-285750">
              <a:defRPr sz="2400">
                <a:solidFill>
                  <a:srgbClr val="0D63FF"/>
                </a:solidFill>
                <a:latin typeface="Arial" charset="0"/>
                <a:ea typeface="ＭＳ Ｐゴシック" charset="0"/>
              </a:defRPr>
            </a:lvl2pPr>
            <a:lvl3pPr marL="1143000" indent="-228600">
              <a:defRPr sz="2400">
                <a:solidFill>
                  <a:srgbClr val="0D63FF"/>
                </a:solidFill>
                <a:latin typeface="Arial" charset="0"/>
                <a:ea typeface="ＭＳ Ｐゴシック" charset="0"/>
              </a:defRPr>
            </a:lvl3pPr>
            <a:lvl4pPr marL="1600200" indent="-228600">
              <a:defRPr sz="2400">
                <a:solidFill>
                  <a:srgbClr val="0D63FF"/>
                </a:solidFill>
                <a:latin typeface="Arial" charset="0"/>
                <a:ea typeface="ＭＳ Ｐゴシック" charset="0"/>
              </a:defRPr>
            </a:lvl4pPr>
            <a:lvl5pPr marL="2057400" indent="-228600">
              <a:defRPr sz="2400">
                <a:solidFill>
                  <a:srgbClr val="0D63FF"/>
                </a:solidFill>
                <a:latin typeface="Arial" charset="0"/>
                <a:ea typeface="ＭＳ Ｐゴシック" charset="0"/>
              </a:defRPr>
            </a:lvl5pPr>
            <a:lvl6pPr marL="2514600" indent="-228600" eaLnBrk="0" fontAlgn="base" hangingPunct="0">
              <a:spcBef>
                <a:spcPct val="0"/>
              </a:spcBef>
              <a:spcAft>
                <a:spcPct val="0"/>
              </a:spcAft>
              <a:defRPr sz="2400">
                <a:solidFill>
                  <a:srgbClr val="0D63FF"/>
                </a:solidFill>
                <a:latin typeface="Arial" charset="0"/>
                <a:ea typeface="ＭＳ Ｐゴシック" charset="0"/>
              </a:defRPr>
            </a:lvl6pPr>
            <a:lvl7pPr marL="2971800" indent="-228600" eaLnBrk="0" fontAlgn="base" hangingPunct="0">
              <a:spcBef>
                <a:spcPct val="0"/>
              </a:spcBef>
              <a:spcAft>
                <a:spcPct val="0"/>
              </a:spcAft>
              <a:defRPr sz="2400">
                <a:solidFill>
                  <a:srgbClr val="0D63FF"/>
                </a:solidFill>
                <a:latin typeface="Arial" charset="0"/>
                <a:ea typeface="ＭＳ Ｐゴシック" charset="0"/>
              </a:defRPr>
            </a:lvl7pPr>
            <a:lvl8pPr marL="3429000" indent="-228600" eaLnBrk="0" fontAlgn="base" hangingPunct="0">
              <a:spcBef>
                <a:spcPct val="0"/>
              </a:spcBef>
              <a:spcAft>
                <a:spcPct val="0"/>
              </a:spcAft>
              <a:defRPr sz="2400">
                <a:solidFill>
                  <a:srgbClr val="0D63FF"/>
                </a:solidFill>
                <a:latin typeface="Arial" charset="0"/>
                <a:ea typeface="ＭＳ Ｐゴシック" charset="0"/>
              </a:defRPr>
            </a:lvl8pPr>
            <a:lvl9pPr marL="3886200" indent="-228600" eaLnBrk="0" fontAlgn="base" hangingPunct="0">
              <a:spcBef>
                <a:spcPct val="0"/>
              </a:spcBef>
              <a:spcAft>
                <a:spcPct val="0"/>
              </a:spcAft>
              <a:defRPr sz="2400">
                <a:solidFill>
                  <a:srgbClr val="0D63FF"/>
                </a:solidFill>
                <a:latin typeface="Arial" charset="0"/>
                <a:ea typeface="ＭＳ Ｐゴシック" charset="0"/>
              </a:defRPr>
            </a:lvl9pPr>
          </a:lstStyle>
          <a:p>
            <a:fld id="{EC088B70-6571-F54F-9410-87942DF4DE71}" type="slidenum">
              <a:rPr lang="en-US" sz="1200">
                <a:solidFill>
                  <a:schemeClr val="tx1"/>
                </a:solidFill>
              </a:rPr>
              <a:pPr/>
              <a:t>8</a:t>
            </a:fld>
            <a:endParaRPr lang="en-US" sz="1200" dirty="0">
              <a:solidFill>
                <a:schemeClr val="tx1"/>
              </a:solidFill>
            </a:endParaRPr>
          </a:p>
        </p:txBody>
      </p:sp>
      <p:sp>
        <p:nvSpPr>
          <p:cNvPr id="1597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6083"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031"/>
          <p:cNvSpPr>
            <a:spLocks noGrp="1" noChangeArrowheads="1"/>
          </p:cNvSpPr>
          <p:nvPr>
            <p:ph type="sldNum" sz="quarter" idx="5"/>
          </p:nvPr>
        </p:nvSpPr>
        <p:spPr>
          <a:noFill/>
        </p:spPr>
        <p:txBody>
          <a:bodyPr/>
          <a:lstStyle>
            <a:lvl1pPr>
              <a:defRPr sz="2400">
                <a:solidFill>
                  <a:srgbClr val="0D63FF"/>
                </a:solidFill>
                <a:latin typeface="Arial" charset="0"/>
                <a:ea typeface="ＭＳ Ｐゴシック" charset="0"/>
                <a:cs typeface="ＭＳ Ｐゴシック" charset="0"/>
              </a:defRPr>
            </a:lvl1pPr>
            <a:lvl2pPr marL="742950" indent="-285750">
              <a:defRPr sz="2400">
                <a:solidFill>
                  <a:srgbClr val="0D63FF"/>
                </a:solidFill>
                <a:latin typeface="Arial" charset="0"/>
                <a:ea typeface="ＭＳ Ｐゴシック" charset="0"/>
              </a:defRPr>
            </a:lvl2pPr>
            <a:lvl3pPr marL="1143000" indent="-228600">
              <a:defRPr sz="2400">
                <a:solidFill>
                  <a:srgbClr val="0D63FF"/>
                </a:solidFill>
                <a:latin typeface="Arial" charset="0"/>
                <a:ea typeface="ＭＳ Ｐゴシック" charset="0"/>
              </a:defRPr>
            </a:lvl3pPr>
            <a:lvl4pPr marL="1600200" indent="-228600">
              <a:defRPr sz="2400">
                <a:solidFill>
                  <a:srgbClr val="0D63FF"/>
                </a:solidFill>
                <a:latin typeface="Arial" charset="0"/>
                <a:ea typeface="ＭＳ Ｐゴシック" charset="0"/>
              </a:defRPr>
            </a:lvl4pPr>
            <a:lvl5pPr marL="2057400" indent="-228600">
              <a:defRPr sz="2400">
                <a:solidFill>
                  <a:srgbClr val="0D63FF"/>
                </a:solidFill>
                <a:latin typeface="Arial" charset="0"/>
                <a:ea typeface="ＭＳ Ｐゴシック" charset="0"/>
              </a:defRPr>
            </a:lvl5pPr>
            <a:lvl6pPr marL="2514600" indent="-228600" eaLnBrk="0" fontAlgn="base" hangingPunct="0">
              <a:spcBef>
                <a:spcPct val="0"/>
              </a:spcBef>
              <a:spcAft>
                <a:spcPct val="0"/>
              </a:spcAft>
              <a:defRPr sz="2400">
                <a:solidFill>
                  <a:srgbClr val="0D63FF"/>
                </a:solidFill>
                <a:latin typeface="Arial" charset="0"/>
                <a:ea typeface="ＭＳ Ｐゴシック" charset="0"/>
              </a:defRPr>
            </a:lvl6pPr>
            <a:lvl7pPr marL="2971800" indent="-228600" eaLnBrk="0" fontAlgn="base" hangingPunct="0">
              <a:spcBef>
                <a:spcPct val="0"/>
              </a:spcBef>
              <a:spcAft>
                <a:spcPct val="0"/>
              </a:spcAft>
              <a:defRPr sz="2400">
                <a:solidFill>
                  <a:srgbClr val="0D63FF"/>
                </a:solidFill>
                <a:latin typeface="Arial" charset="0"/>
                <a:ea typeface="ＭＳ Ｐゴシック" charset="0"/>
              </a:defRPr>
            </a:lvl7pPr>
            <a:lvl8pPr marL="3429000" indent="-228600" eaLnBrk="0" fontAlgn="base" hangingPunct="0">
              <a:spcBef>
                <a:spcPct val="0"/>
              </a:spcBef>
              <a:spcAft>
                <a:spcPct val="0"/>
              </a:spcAft>
              <a:defRPr sz="2400">
                <a:solidFill>
                  <a:srgbClr val="0D63FF"/>
                </a:solidFill>
                <a:latin typeface="Arial" charset="0"/>
                <a:ea typeface="ＭＳ Ｐゴシック" charset="0"/>
              </a:defRPr>
            </a:lvl8pPr>
            <a:lvl9pPr marL="3886200" indent="-228600" eaLnBrk="0" fontAlgn="base" hangingPunct="0">
              <a:spcBef>
                <a:spcPct val="0"/>
              </a:spcBef>
              <a:spcAft>
                <a:spcPct val="0"/>
              </a:spcAft>
              <a:defRPr sz="2400">
                <a:solidFill>
                  <a:srgbClr val="0D63FF"/>
                </a:solidFill>
                <a:latin typeface="Arial" charset="0"/>
                <a:ea typeface="ＭＳ Ｐゴシック" charset="0"/>
              </a:defRPr>
            </a:lvl9pPr>
          </a:lstStyle>
          <a:p>
            <a:fld id="{4B7AF60E-4499-1649-B7C0-52495E800FDD}" type="slidenum">
              <a:rPr lang="en-US" sz="1200">
                <a:solidFill>
                  <a:schemeClr val="tx1"/>
                </a:solidFill>
              </a:rPr>
              <a:pPr/>
              <a:t>11</a:t>
            </a:fld>
            <a:endParaRPr lang="en-US" sz="1200" dirty="0">
              <a:solidFill>
                <a:schemeClr val="tx1"/>
              </a:solidFill>
            </a:endParaRPr>
          </a:p>
        </p:txBody>
      </p:sp>
      <p:sp>
        <p:nvSpPr>
          <p:cNvPr id="162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031"/>
          <p:cNvSpPr>
            <a:spLocks noGrp="1" noChangeArrowheads="1"/>
          </p:cNvSpPr>
          <p:nvPr>
            <p:ph type="sldNum" sz="quarter" idx="5"/>
          </p:nvPr>
        </p:nvSpPr>
        <p:spPr>
          <a:noFill/>
        </p:spPr>
        <p:txBody>
          <a:bodyPr/>
          <a:lstStyle>
            <a:lvl1pPr>
              <a:defRPr sz="2400">
                <a:solidFill>
                  <a:srgbClr val="0D63FF"/>
                </a:solidFill>
                <a:latin typeface="Arial" charset="0"/>
                <a:ea typeface="ＭＳ Ｐゴシック" charset="0"/>
                <a:cs typeface="ＭＳ Ｐゴシック" charset="0"/>
              </a:defRPr>
            </a:lvl1pPr>
            <a:lvl2pPr marL="742950" indent="-285750">
              <a:defRPr sz="2400">
                <a:solidFill>
                  <a:srgbClr val="0D63FF"/>
                </a:solidFill>
                <a:latin typeface="Arial" charset="0"/>
                <a:ea typeface="ＭＳ Ｐゴシック" charset="0"/>
              </a:defRPr>
            </a:lvl2pPr>
            <a:lvl3pPr marL="1143000" indent="-228600">
              <a:defRPr sz="2400">
                <a:solidFill>
                  <a:srgbClr val="0D63FF"/>
                </a:solidFill>
                <a:latin typeface="Arial" charset="0"/>
                <a:ea typeface="ＭＳ Ｐゴシック" charset="0"/>
              </a:defRPr>
            </a:lvl3pPr>
            <a:lvl4pPr marL="1600200" indent="-228600">
              <a:defRPr sz="2400">
                <a:solidFill>
                  <a:srgbClr val="0D63FF"/>
                </a:solidFill>
                <a:latin typeface="Arial" charset="0"/>
                <a:ea typeface="ＭＳ Ｐゴシック" charset="0"/>
              </a:defRPr>
            </a:lvl4pPr>
            <a:lvl5pPr marL="2057400" indent="-228600">
              <a:defRPr sz="2400">
                <a:solidFill>
                  <a:srgbClr val="0D63FF"/>
                </a:solidFill>
                <a:latin typeface="Arial" charset="0"/>
                <a:ea typeface="ＭＳ Ｐゴシック" charset="0"/>
              </a:defRPr>
            </a:lvl5pPr>
            <a:lvl6pPr marL="2514600" indent="-228600" eaLnBrk="0" fontAlgn="base" hangingPunct="0">
              <a:spcBef>
                <a:spcPct val="0"/>
              </a:spcBef>
              <a:spcAft>
                <a:spcPct val="0"/>
              </a:spcAft>
              <a:defRPr sz="2400">
                <a:solidFill>
                  <a:srgbClr val="0D63FF"/>
                </a:solidFill>
                <a:latin typeface="Arial" charset="0"/>
                <a:ea typeface="ＭＳ Ｐゴシック" charset="0"/>
              </a:defRPr>
            </a:lvl6pPr>
            <a:lvl7pPr marL="2971800" indent="-228600" eaLnBrk="0" fontAlgn="base" hangingPunct="0">
              <a:spcBef>
                <a:spcPct val="0"/>
              </a:spcBef>
              <a:spcAft>
                <a:spcPct val="0"/>
              </a:spcAft>
              <a:defRPr sz="2400">
                <a:solidFill>
                  <a:srgbClr val="0D63FF"/>
                </a:solidFill>
                <a:latin typeface="Arial" charset="0"/>
                <a:ea typeface="ＭＳ Ｐゴシック" charset="0"/>
              </a:defRPr>
            </a:lvl7pPr>
            <a:lvl8pPr marL="3429000" indent="-228600" eaLnBrk="0" fontAlgn="base" hangingPunct="0">
              <a:spcBef>
                <a:spcPct val="0"/>
              </a:spcBef>
              <a:spcAft>
                <a:spcPct val="0"/>
              </a:spcAft>
              <a:defRPr sz="2400">
                <a:solidFill>
                  <a:srgbClr val="0D63FF"/>
                </a:solidFill>
                <a:latin typeface="Arial" charset="0"/>
                <a:ea typeface="ＭＳ Ｐゴシック" charset="0"/>
              </a:defRPr>
            </a:lvl8pPr>
            <a:lvl9pPr marL="3886200" indent="-228600" eaLnBrk="0" fontAlgn="base" hangingPunct="0">
              <a:spcBef>
                <a:spcPct val="0"/>
              </a:spcBef>
              <a:spcAft>
                <a:spcPct val="0"/>
              </a:spcAft>
              <a:defRPr sz="2400">
                <a:solidFill>
                  <a:srgbClr val="0D63FF"/>
                </a:solidFill>
                <a:latin typeface="Arial" charset="0"/>
                <a:ea typeface="ＭＳ Ｐゴシック" charset="0"/>
              </a:defRPr>
            </a:lvl9pPr>
          </a:lstStyle>
          <a:p>
            <a:fld id="{4B7AF60E-4499-1649-B7C0-52495E800FDD}" type="slidenum">
              <a:rPr lang="en-US" sz="1200">
                <a:solidFill>
                  <a:schemeClr val="tx1"/>
                </a:solidFill>
              </a:rPr>
              <a:pPr/>
              <a:t>12</a:t>
            </a:fld>
            <a:endParaRPr lang="en-US" sz="1200" dirty="0">
              <a:solidFill>
                <a:schemeClr val="tx1"/>
              </a:solidFill>
            </a:endParaRPr>
          </a:p>
        </p:txBody>
      </p:sp>
      <p:sp>
        <p:nvSpPr>
          <p:cNvPr id="162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292DE47C-2C90-6444-8B22-6A7E8C4DA75A}" type="slidenum">
              <a:rPr lang="en-US" sz="1200">
                <a:latin typeface="Arial" charset="0"/>
              </a:rPr>
              <a:pPr/>
              <a:t>15</a:t>
            </a:fld>
            <a:endParaRPr lang="en-US" sz="1200" dirty="0">
              <a:latin typeface="Arial" charset="0"/>
            </a:endParaRPr>
          </a:p>
        </p:txBody>
      </p:sp>
      <p:sp>
        <p:nvSpPr>
          <p:cNvPr id="15363" name="Rectangle 1026"/>
          <p:cNvSpPr>
            <a:spLocks noGrp="1" noRot="1" noChangeAspect="1" noChangeArrowheads="1"/>
          </p:cNvSpPr>
          <p:nvPr>
            <p:ph type="sldImg"/>
          </p:nvPr>
        </p:nvSpPr>
        <p:spPr>
          <a:solidFill>
            <a:srgbClr val="FFFFFF"/>
          </a:solidFill>
          <a:ln/>
        </p:spPr>
      </p:sp>
      <p:sp>
        <p:nvSpPr>
          <p:cNvPr id="15364"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C91B4F0A-AC76-C948-B554-4B488D81CB67}" type="slidenum">
              <a:rPr lang="en-US" sz="1200"/>
              <a:pPr/>
              <a:t>17</a:t>
            </a:fld>
            <a:endParaRPr lang="en-US" sz="1200" dirty="0"/>
          </a:p>
        </p:txBody>
      </p:sp>
      <p:sp>
        <p:nvSpPr>
          <p:cNvPr id="17411" name="Rectangle 1026"/>
          <p:cNvSpPr>
            <a:spLocks noGrp="1" noRot="1" noChangeAspect="1" noChangeArrowheads="1"/>
          </p:cNvSpPr>
          <p:nvPr>
            <p:ph type="sldImg"/>
          </p:nvPr>
        </p:nvSpPr>
        <p:spPr>
          <a:solidFill>
            <a:srgbClr val="FFFFFF"/>
          </a:solidFill>
          <a:ln/>
        </p:spPr>
      </p:sp>
      <p:sp>
        <p:nvSpPr>
          <p:cNvPr id="17412"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031"/>
          <p:cNvSpPr>
            <a:spLocks noGrp="1" noChangeArrowheads="1"/>
          </p:cNvSpPr>
          <p:nvPr>
            <p:ph type="sldNum" sz="quarter" idx="5"/>
          </p:nvPr>
        </p:nvSpPr>
        <p:spPr>
          <a:noFill/>
        </p:spPr>
        <p:txBody>
          <a:bodyPr/>
          <a:lstStyle>
            <a:lvl1pPr>
              <a:defRPr sz="2400">
                <a:solidFill>
                  <a:srgbClr val="0D63FF"/>
                </a:solidFill>
                <a:latin typeface="Arial" charset="0"/>
                <a:ea typeface="ＭＳ Ｐゴシック" charset="0"/>
                <a:cs typeface="ＭＳ Ｐゴシック" charset="0"/>
              </a:defRPr>
            </a:lvl1pPr>
            <a:lvl2pPr marL="742950" indent="-285750">
              <a:defRPr sz="2400">
                <a:solidFill>
                  <a:srgbClr val="0D63FF"/>
                </a:solidFill>
                <a:latin typeface="Arial" charset="0"/>
                <a:ea typeface="ＭＳ Ｐゴシック" charset="0"/>
              </a:defRPr>
            </a:lvl2pPr>
            <a:lvl3pPr marL="1143000" indent="-228600">
              <a:defRPr sz="2400">
                <a:solidFill>
                  <a:srgbClr val="0D63FF"/>
                </a:solidFill>
                <a:latin typeface="Arial" charset="0"/>
                <a:ea typeface="ＭＳ Ｐゴシック" charset="0"/>
              </a:defRPr>
            </a:lvl3pPr>
            <a:lvl4pPr marL="1600200" indent="-228600">
              <a:defRPr sz="2400">
                <a:solidFill>
                  <a:srgbClr val="0D63FF"/>
                </a:solidFill>
                <a:latin typeface="Arial" charset="0"/>
                <a:ea typeface="ＭＳ Ｐゴシック" charset="0"/>
              </a:defRPr>
            </a:lvl4pPr>
            <a:lvl5pPr marL="2057400" indent="-228600">
              <a:defRPr sz="2400">
                <a:solidFill>
                  <a:srgbClr val="0D63FF"/>
                </a:solidFill>
                <a:latin typeface="Arial" charset="0"/>
                <a:ea typeface="ＭＳ Ｐゴシック" charset="0"/>
              </a:defRPr>
            </a:lvl5pPr>
            <a:lvl6pPr marL="2514600" indent="-228600" eaLnBrk="0" fontAlgn="base" hangingPunct="0">
              <a:spcBef>
                <a:spcPct val="0"/>
              </a:spcBef>
              <a:spcAft>
                <a:spcPct val="0"/>
              </a:spcAft>
              <a:defRPr sz="2400">
                <a:solidFill>
                  <a:srgbClr val="0D63FF"/>
                </a:solidFill>
                <a:latin typeface="Arial" charset="0"/>
                <a:ea typeface="ＭＳ Ｐゴシック" charset="0"/>
              </a:defRPr>
            </a:lvl6pPr>
            <a:lvl7pPr marL="2971800" indent="-228600" eaLnBrk="0" fontAlgn="base" hangingPunct="0">
              <a:spcBef>
                <a:spcPct val="0"/>
              </a:spcBef>
              <a:spcAft>
                <a:spcPct val="0"/>
              </a:spcAft>
              <a:defRPr sz="2400">
                <a:solidFill>
                  <a:srgbClr val="0D63FF"/>
                </a:solidFill>
                <a:latin typeface="Arial" charset="0"/>
                <a:ea typeface="ＭＳ Ｐゴシック" charset="0"/>
              </a:defRPr>
            </a:lvl7pPr>
            <a:lvl8pPr marL="3429000" indent="-228600" eaLnBrk="0" fontAlgn="base" hangingPunct="0">
              <a:spcBef>
                <a:spcPct val="0"/>
              </a:spcBef>
              <a:spcAft>
                <a:spcPct val="0"/>
              </a:spcAft>
              <a:defRPr sz="2400">
                <a:solidFill>
                  <a:srgbClr val="0D63FF"/>
                </a:solidFill>
                <a:latin typeface="Arial" charset="0"/>
                <a:ea typeface="ＭＳ Ｐゴシック" charset="0"/>
              </a:defRPr>
            </a:lvl8pPr>
            <a:lvl9pPr marL="3886200" indent="-228600" eaLnBrk="0" fontAlgn="base" hangingPunct="0">
              <a:spcBef>
                <a:spcPct val="0"/>
              </a:spcBef>
              <a:spcAft>
                <a:spcPct val="0"/>
              </a:spcAft>
              <a:defRPr sz="2400">
                <a:solidFill>
                  <a:srgbClr val="0D63FF"/>
                </a:solidFill>
                <a:latin typeface="Arial" charset="0"/>
                <a:ea typeface="ＭＳ Ｐゴシック" charset="0"/>
              </a:defRPr>
            </a:lvl9pPr>
          </a:lstStyle>
          <a:p>
            <a:fld id="{EAA67038-2375-5446-BCE0-BAD3E93FE31A}" type="slidenum">
              <a:rPr lang="en-US" sz="1200">
                <a:solidFill>
                  <a:schemeClr val="tx1"/>
                </a:solidFill>
              </a:rPr>
              <a:pPr/>
              <a:t>20</a:t>
            </a:fld>
            <a:endParaRPr lang="en-US" sz="1200" dirty="0">
              <a:solidFill>
                <a:schemeClr val="tx1"/>
              </a:solidFill>
            </a:endParaRPr>
          </a:p>
        </p:txBody>
      </p:sp>
      <p:sp>
        <p:nvSpPr>
          <p:cNvPr id="197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1987"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A4EF5-5CD3-A248-B3FD-48D2EF85BFCE}" type="slidenum">
              <a:rPr lang="en-US" smtClean="0"/>
              <a:pPr>
                <a:defRPr/>
              </a:pPr>
              <a:t>36</a:t>
            </a:fld>
            <a:endParaRPr lang="en-US" dirty="0"/>
          </a:p>
        </p:txBody>
      </p:sp>
    </p:spTree>
    <p:extLst>
      <p:ext uri="{BB962C8B-B14F-4D97-AF65-F5344CB8AC3E}">
        <p14:creationId xmlns:p14="http://schemas.microsoft.com/office/powerpoint/2010/main" val="2614536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dirty="0" smtClean="0"/>
              <a:t>May 1, 2012</a:t>
            </a:r>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140917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dirty="0" smtClean="0"/>
              <a:t>May 1, 2012</a:t>
            </a:r>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448260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dirty="0" smtClean="0"/>
              <a:t>May 1, 2012</a:t>
            </a:r>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1814843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533400"/>
          </a:xfrm>
        </p:spPr>
        <p:txBody>
          <a:bodyPr/>
          <a:lstStyle/>
          <a:p>
            <a:r>
              <a:rPr lang="en-US" smtClean="0"/>
              <a:t>Click to edit Master title style</a:t>
            </a:r>
            <a:endParaRPr lang="en-US"/>
          </a:p>
        </p:txBody>
      </p:sp>
      <p:sp>
        <p:nvSpPr>
          <p:cNvPr id="7" name="Date Placeholder 6"/>
          <p:cNvSpPr>
            <a:spLocks noGrp="1"/>
          </p:cNvSpPr>
          <p:nvPr>
            <p:ph type="dt" sz="half" idx="10"/>
          </p:nvPr>
        </p:nvSpPr>
        <p:spPr>
          <a:xfrm>
            <a:off x="646641" y="6330425"/>
            <a:ext cx="1287487" cy="304800"/>
          </a:xfrm>
          <a:prstGeom prst="rect">
            <a:avLst/>
          </a:prstGeom>
        </p:spPr>
        <p:txBody>
          <a:bodyPr/>
          <a:lstStyle>
            <a:lvl1pPr>
              <a:defRPr smtClean="0"/>
            </a:lvl1pPr>
          </a:lstStyle>
          <a:p>
            <a:pPr>
              <a:defRPr/>
            </a:pPr>
            <a:r>
              <a:rPr lang="en-US" dirty="0" smtClean="0"/>
              <a:t>May 1, 2012</a:t>
            </a:r>
            <a:endParaRPr lang="en-US" dirty="0"/>
          </a:p>
        </p:txBody>
      </p:sp>
      <p:sp>
        <p:nvSpPr>
          <p:cNvPr id="8" name="Slide Number Placeholder 7"/>
          <p:cNvSpPr>
            <a:spLocks noGrp="1"/>
          </p:cNvSpPr>
          <p:nvPr>
            <p:ph type="sldNum" sz="quarter" idx="11"/>
          </p:nvPr>
        </p:nvSpPr>
        <p:spPr>
          <a:xfrm>
            <a:off x="7620000" y="6324600"/>
            <a:ext cx="838200" cy="304800"/>
          </a:xfrm>
          <a:prstGeom prst="rect">
            <a:avLst/>
          </a:prstGeom>
        </p:spPr>
        <p:txBody>
          <a:bodyPr/>
          <a:lstStyle>
            <a:lvl1pPr>
              <a:defRPr smtClean="0"/>
            </a:lvl1pPr>
          </a:lstStyle>
          <a:p>
            <a:pPr>
              <a:defRPr/>
            </a:pPr>
            <a:fld id="{E274D43F-D332-0F45-AE34-B3BADEC43EE9}" type="slidenum">
              <a:rPr lang="en-US"/>
              <a:pPr>
                <a:defRPr/>
              </a:pPr>
              <a:t>‹#›</a:t>
            </a:fld>
            <a:endParaRPr lang="en-US" dirty="0"/>
          </a:p>
        </p:txBody>
      </p:sp>
    </p:spTree>
    <p:extLst>
      <p:ext uri="{BB962C8B-B14F-4D97-AF65-F5344CB8AC3E}">
        <p14:creationId xmlns:p14="http://schemas.microsoft.com/office/powerpoint/2010/main" val="204364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dirty="0" smtClean="0"/>
              <a:t>May 1, 2012</a:t>
            </a:r>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1729812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dirty="0" smtClean="0"/>
              <a:t>May 1, 2012</a:t>
            </a:r>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332229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r>
              <a:rPr lang="en-US" dirty="0" smtClean="0"/>
              <a:t>May 1, 2012</a:t>
            </a:r>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3419444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r>
              <a:rPr lang="en-US" dirty="0" smtClean="0"/>
              <a:t>May 1, 2012</a:t>
            </a:r>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329000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r>
              <a:rPr lang="en-US" dirty="0" smtClean="0"/>
              <a:t>May 1, 2012</a:t>
            </a:r>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3743409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r>
              <a:rPr lang="en-US" dirty="0" smtClean="0"/>
              <a:t>May 1, 2012</a:t>
            </a:r>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124754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r>
              <a:rPr lang="en-US" dirty="0" smtClean="0"/>
              <a:t>May 1, 2012</a:t>
            </a:r>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4175946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r>
              <a:rPr lang="en-US" dirty="0" smtClean="0"/>
              <a:t>May 1, 2012</a:t>
            </a:r>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3416438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alphaModFix amt="75000"/>
          </a:blip>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7684"/>
            <a:ext cx="8229600" cy="58821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1270209" cy="365125"/>
          </a:xfrm>
          <a:prstGeom prst="rect">
            <a:avLst/>
          </a:prstGeom>
        </p:spPr>
        <p:txBody>
          <a:bodyPr vert="horz" lIns="91440" tIns="45720" rIns="91440" bIns="45720" rtlCol="0" anchor="ctr"/>
          <a:lstStyle>
            <a:lvl1pPr algn="l">
              <a:defRPr sz="1000">
                <a:solidFill>
                  <a:schemeClr val="tx1"/>
                </a:solidFill>
                <a:latin typeface="Copperplate Gothic Light"/>
                <a:cs typeface="Copperplate Gothic Light"/>
              </a:defRPr>
            </a:lvl1pPr>
          </a:lstStyle>
          <a:p>
            <a:r>
              <a:rPr lang="en-US" dirty="0" smtClean="0"/>
              <a:t>May 1, 2012</a:t>
            </a:r>
            <a:endParaRPr lang="en-US" dirty="0"/>
          </a:p>
        </p:txBody>
      </p:sp>
      <p:sp>
        <p:nvSpPr>
          <p:cNvPr id="5" name="Slide Number Placeholder 4"/>
          <p:cNvSpPr>
            <a:spLocks noGrp="1"/>
          </p:cNvSpPr>
          <p:nvPr>
            <p:ph type="sldNum" sz="quarter" idx="4"/>
          </p:nvPr>
        </p:nvSpPr>
        <p:spPr>
          <a:xfrm>
            <a:off x="8029378" y="6356350"/>
            <a:ext cx="657422" cy="365125"/>
          </a:xfrm>
          <a:prstGeom prst="rect">
            <a:avLst/>
          </a:prstGeom>
        </p:spPr>
        <p:txBody>
          <a:bodyPr vert="horz" lIns="91440" tIns="45720" rIns="91440" bIns="45720" rtlCol="0" anchor="ctr"/>
          <a:lstStyle>
            <a:lvl1pPr algn="r">
              <a:defRPr sz="1000">
                <a:solidFill>
                  <a:srgbClr val="000000"/>
                </a:solidFill>
                <a:latin typeface="Copperplate Gothic Light"/>
                <a:cs typeface="Copperplate Gothic Light"/>
              </a:defRPr>
            </a:lvl1pPr>
          </a:lstStyle>
          <a:p>
            <a:fld id="{96BA11CD-463C-934C-BC01-DCA2677138D0}" type="slidenum">
              <a:rPr lang="en-US" smtClean="0"/>
              <a:pPr/>
              <a:t>‹#›</a:t>
            </a:fld>
            <a:endParaRPr lang="en-US" dirty="0"/>
          </a:p>
        </p:txBody>
      </p:sp>
    </p:spTree>
    <p:extLst>
      <p:ext uri="{BB962C8B-B14F-4D97-AF65-F5344CB8AC3E}">
        <p14:creationId xmlns:p14="http://schemas.microsoft.com/office/powerpoint/2010/main" val="2178620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3000" b="1" i="0" kern="1200">
          <a:solidFill>
            <a:srgbClr val="000090"/>
          </a:solidFill>
          <a:latin typeface="Times New Roman"/>
          <a:ea typeface="+mj-ea"/>
          <a:cs typeface="Times New Roman"/>
        </a:defRPr>
      </a:lvl1pPr>
    </p:titleStyle>
    <p:bodyStyle>
      <a:lvl1pPr marL="228600" indent="-228600" algn="l" defTabSz="457200" rtl="0" eaLnBrk="1" latinLnBrk="0" hangingPunct="1">
        <a:spcBef>
          <a:spcPts val="500"/>
        </a:spcBef>
        <a:buClr>
          <a:srgbClr val="000090"/>
        </a:buClr>
        <a:buFont typeface="Arial"/>
        <a:buChar char="•"/>
        <a:defRPr sz="3200" kern="1200">
          <a:solidFill>
            <a:srgbClr val="633C1B"/>
          </a:solidFill>
          <a:latin typeface="+mn-lt"/>
          <a:ea typeface="+mn-ea"/>
          <a:cs typeface="+mn-cs"/>
        </a:defRPr>
      </a:lvl1pPr>
      <a:lvl2pPr marL="457200" indent="-228600" algn="l" defTabSz="457200" rtl="0" eaLnBrk="1" latinLnBrk="0" hangingPunct="1">
        <a:spcBef>
          <a:spcPts val="400"/>
        </a:spcBef>
        <a:buClr>
          <a:srgbClr val="000090"/>
        </a:buClr>
        <a:buFont typeface="Arial"/>
        <a:buChar char="•"/>
        <a:defRPr sz="2800" kern="1200">
          <a:solidFill>
            <a:srgbClr val="633C1B"/>
          </a:solidFill>
          <a:latin typeface="+mn-lt"/>
          <a:ea typeface="+mn-ea"/>
          <a:cs typeface="+mn-cs"/>
        </a:defRPr>
      </a:lvl2pPr>
      <a:lvl3pPr marL="685800" indent="-228600" algn="l" defTabSz="457200" rtl="0" eaLnBrk="1" latinLnBrk="0" hangingPunct="1">
        <a:spcBef>
          <a:spcPts val="200"/>
        </a:spcBef>
        <a:buClr>
          <a:srgbClr val="000090"/>
        </a:buClr>
        <a:buFont typeface="Arial"/>
        <a:buChar char="•"/>
        <a:defRPr sz="2400" kern="1200">
          <a:solidFill>
            <a:srgbClr val="633C1B"/>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images.google.com/imgres?imgurl=http://www-as.harvard.edu/chemistry/trop/img/NASA_Logo.gif&amp;imgrefurl=http://www-as.harvard.edu/chemistry/trop/ess/index.html&amp;h=857&amp;w=1005&amp;sz=44&amp;tbnid=6r4zmhGYiBJDrM:&amp;tbnh=127&amp;tbnw=149&amp;prev=/images?q=nasa+logo&amp;um=1&amp;start=3&amp;ei=j_X3RqCzNYXQgAPg3dm-BA&amp;sig2=49s2s_1l8tvAmj0ZHSR0lw&amp;sa=X&amp;oi=images&amp;ct=image&amp;cd=3" TargetMode="External"/><Relationship Id="rId6"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Microsoft_Excel_97_-_2004_Worksheet1.xls"/><Relationship Id="rId5" Type="http://schemas.openxmlformats.org/officeDocument/2006/relationships/image" Target="../media/image16.emf"/><Relationship Id="rId6"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jpg"/><Relationship Id="rId5"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microsoft.com/office/2007/relationships/hdphoto" Target="../media/hdphoto1.wdp"/><Relationship Id="rId6" Type="http://schemas.openxmlformats.org/officeDocument/2006/relationships/image" Target="../media/image24.jpe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6.png"/><Relationship Id="rId1" Type="http://schemas.microsoft.com/office/2007/relationships/media" Target="../media/media2.mp4"/><Relationship Id="rId2" Type="http://schemas.openxmlformats.org/officeDocument/2006/relationships/video" Target="../media/media2.mp4"/></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8.jpeg"/><Relationship Id="rId5" Type="http://schemas.microsoft.com/office/2007/relationships/hdphoto" Target="../media/hdphoto3.wdp"/><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g"/><Relationship Id="rId3"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jp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eg"/><Relationship Id="rId3"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0.png"/><Relationship Id="rId1" Type="http://schemas.microsoft.com/office/2007/relationships/media" Target="../media/media3.mp4"/><Relationship Id="rId2" Type="http://schemas.openxmlformats.org/officeDocument/2006/relationships/video" Target="../media/media3.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 Id="rId3"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7.png"/><Relationship Id="rId1" Type="http://schemas.microsoft.com/office/2007/relationships/media" Target="../media/media4.mp4"/><Relationship Id="rId2" Type="http://schemas.openxmlformats.org/officeDocument/2006/relationships/video" Target="../media/media4.mp4"/></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www-misr.jpl.nasa.gov/getData/accessData/MisrMinxPlum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75000"/>
          </a:blip>
          <a:tile tx="0" ty="0" sx="100000" sy="100000" flip="none" algn="tl"/>
        </a:blipFill>
        <a:effectLst/>
      </p:bgPr>
    </p:bg>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56924" y="956999"/>
            <a:ext cx="8991600" cy="1295400"/>
          </a:xfrm>
        </p:spPr>
        <p:txBody>
          <a:bodyPr>
            <a:normAutofit fontScale="90000"/>
          </a:bodyPr>
          <a:lstStyle/>
          <a:p>
            <a:pPr>
              <a:defRPr/>
            </a:pPr>
            <a:r>
              <a:rPr lang="da-DK" sz="4000" dirty="0"/>
              <a:t>MINX Document </a:t>
            </a:r>
            <a:r>
              <a:rPr lang="da-DK" sz="4000" dirty="0" smtClean="0"/>
              <a:t>3</a:t>
            </a:r>
            <a:r>
              <a:rPr lang="en-US" sz="3600" b="1" u="none" dirty="0" smtClean="0">
                <a:solidFill>
                  <a:srgbClr val="000090"/>
                </a:solidFill>
                <a:latin typeface="Times New Roman"/>
                <a:cs typeface="Times New Roman"/>
              </a:rPr>
              <a:t/>
            </a:r>
            <a:br>
              <a:rPr lang="en-US" sz="3600" b="1" u="none" dirty="0" smtClean="0">
                <a:solidFill>
                  <a:srgbClr val="000090"/>
                </a:solidFill>
                <a:latin typeface="Times New Roman"/>
                <a:cs typeface="Times New Roman"/>
              </a:rPr>
            </a:br>
            <a:r>
              <a:rPr lang="en-US" sz="1200" b="1" u="none" dirty="0" smtClean="0">
                <a:solidFill>
                  <a:srgbClr val="000090"/>
                </a:solidFill>
                <a:latin typeface="Times New Roman"/>
                <a:cs typeface="Times New Roman"/>
              </a:rPr>
              <a:t/>
            </a:r>
            <a:br>
              <a:rPr lang="en-US" sz="1200" b="1" u="none" dirty="0" smtClean="0">
                <a:solidFill>
                  <a:srgbClr val="000090"/>
                </a:solidFill>
                <a:latin typeface="Times New Roman"/>
                <a:cs typeface="Times New Roman"/>
              </a:rPr>
            </a:br>
            <a:r>
              <a:rPr lang="en-US" sz="3800" b="1" dirty="0" smtClean="0">
                <a:solidFill>
                  <a:srgbClr val="000090"/>
                </a:solidFill>
                <a:latin typeface="Times New Roman"/>
                <a:cs typeface="Times New Roman"/>
              </a:rPr>
              <a:t>Overview and Plume Case Studies</a:t>
            </a:r>
            <a:endParaRPr lang="en-US" sz="3800" b="1" u="none" dirty="0" smtClean="0">
              <a:solidFill>
                <a:srgbClr val="000090"/>
              </a:solidFill>
              <a:latin typeface="Times New Roman"/>
              <a:cs typeface="Times New Roman"/>
            </a:endParaRPr>
          </a:p>
        </p:txBody>
      </p:sp>
      <p:pic>
        <p:nvPicPr>
          <p:cNvPr id="2" name="Picture 1" descr="MINX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87357" y="2730468"/>
            <a:ext cx="1146628" cy="1146628"/>
          </a:xfrm>
          <a:prstGeom prst="rect">
            <a:avLst/>
          </a:prstGeom>
          <a:ln w="12700">
            <a:solidFill>
              <a:schemeClr val="tx1"/>
            </a:solidFill>
          </a:ln>
        </p:spPr>
      </p:pic>
      <p:pic>
        <p:nvPicPr>
          <p:cNvPr id="7" name="Picture 8" descr="http://www-as.harvard.edu/chemistry/trop/ess/index.html">
            <a:hlinkClick r:id="rId5"/>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33900" y="6238588"/>
            <a:ext cx="438912" cy="3657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50435" y="6396335"/>
            <a:ext cx="3493565" cy="461665"/>
          </a:xfrm>
          <a:prstGeom prst="rect">
            <a:avLst/>
          </a:prstGeom>
          <a:noFill/>
        </p:spPr>
        <p:txBody>
          <a:bodyPr wrap="none" rtlCol="0">
            <a:spAutoFit/>
          </a:bodyPr>
          <a:lstStyle/>
          <a:p>
            <a:pPr algn="ctr"/>
            <a:r>
              <a:rPr lang="en-US" sz="1200" b="1" dirty="0" smtClean="0">
                <a:solidFill>
                  <a:srgbClr val="000090"/>
                </a:solidFill>
                <a:latin typeface="Times New Roman"/>
                <a:cs typeface="Times New Roman"/>
              </a:rPr>
              <a:t>Copyright 2015 California Institute of Technology.</a:t>
            </a:r>
          </a:p>
          <a:p>
            <a:pPr algn="ctr"/>
            <a:r>
              <a:rPr lang="en-US" sz="1200" b="1" dirty="0" smtClean="0">
                <a:solidFill>
                  <a:srgbClr val="000090"/>
                </a:solidFill>
                <a:latin typeface="Times New Roman"/>
                <a:cs typeface="Times New Roman"/>
              </a:rPr>
              <a:t>Government sponsorship acknowledged.</a:t>
            </a:r>
            <a:endParaRPr lang="en-US" sz="1200" b="1" dirty="0">
              <a:solidFill>
                <a:srgbClr val="000090"/>
              </a:solidFill>
              <a:latin typeface="Times New Roman"/>
              <a:cs typeface="Times New Roman"/>
            </a:endParaRPr>
          </a:p>
        </p:txBody>
      </p:sp>
      <p:sp>
        <p:nvSpPr>
          <p:cNvPr id="9" name="TextBox 8"/>
          <p:cNvSpPr txBox="1"/>
          <p:nvPr/>
        </p:nvSpPr>
        <p:spPr>
          <a:xfrm>
            <a:off x="148102" y="6465052"/>
            <a:ext cx="1015134" cy="259045"/>
          </a:xfrm>
          <a:prstGeom prst="rect">
            <a:avLst/>
          </a:prstGeom>
          <a:noFill/>
        </p:spPr>
        <p:txBody>
          <a:bodyPr wrap="none" rtlCol="0">
            <a:spAutoFit/>
          </a:bodyPr>
          <a:lstStyle/>
          <a:p>
            <a:pPr algn="ctr">
              <a:lnSpc>
                <a:spcPct val="80000"/>
              </a:lnSpc>
              <a:spcBef>
                <a:spcPts val="400"/>
              </a:spcBef>
              <a:defRPr/>
            </a:pPr>
            <a:r>
              <a:rPr lang="en-US" sz="1300" b="1" dirty="0" smtClean="0">
                <a:solidFill>
                  <a:srgbClr val="000090"/>
                </a:solidFill>
                <a:latin typeface="Times New Roman"/>
                <a:cs typeface="Times New Roman"/>
              </a:rPr>
              <a:t>MINX V4.0</a:t>
            </a:r>
          </a:p>
        </p:txBody>
      </p:sp>
      <p:sp>
        <p:nvSpPr>
          <p:cNvPr id="11" name="Rectangle 3"/>
          <p:cNvSpPr txBox="1">
            <a:spLocks noChangeArrowheads="1"/>
          </p:cNvSpPr>
          <p:nvPr/>
        </p:nvSpPr>
        <p:spPr>
          <a:xfrm>
            <a:off x="83232" y="4179077"/>
            <a:ext cx="8991600" cy="1703276"/>
          </a:xfrm>
          <a:prstGeom prst="rect">
            <a:avLst/>
          </a:prstGeom>
          <a:effectLst/>
        </p:spPr>
        <p:txBody>
          <a:bodyPr vert="horz" lIns="91440" tIns="45720" rIns="91440" bIns="45720" rtlCol="0">
            <a:noAutofit/>
          </a:bodyPr>
          <a:lstStyle>
            <a:lvl1pPr marL="0" indent="0" algn="ctr" defTabSz="457200" rtl="0" eaLnBrk="1" latinLnBrk="0" hangingPunct="1">
              <a:spcBef>
                <a:spcPts val="500"/>
              </a:spcBef>
              <a:buClr>
                <a:srgbClr val="000090"/>
              </a:buClr>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ts val="400"/>
              </a:spcBef>
              <a:buClr>
                <a:srgbClr val="000090"/>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200"/>
              </a:spcBef>
              <a:buClr>
                <a:srgbClr val="000090"/>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0"/>
              </a:spcBef>
              <a:defRPr/>
            </a:pPr>
            <a:r>
              <a:rPr lang="en-US" sz="1700" b="1" dirty="0">
                <a:solidFill>
                  <a:srgbClr val="000090"/>
                </a:solidFill>
                <a:latin typeface="Times New Roman"/>
                <a:cs typeface="Times New Roman"/>
              </a:rPr>
              <a:t>David Nelson, Ralph Kahn, </a:t>
            </a:r>
            <a:r>
              <a:rPr lang="en-US" sz="1700" b="1" dirty="0" smtClean="0">
                <a:solidFill>
                  <a:srgbClr val="000090"/>
                </a:solidFill>
                <a:latin typeface="Times New Roman"/>
                <a:cs typeface="Times New Roman"/>
              </a:rPr>
              <a:t>Michael Garay, </a:t>
            </a:r>
            <a:r>
              <a:rPr lang="en-US" sz="1700" b="1" dirty="0">
                <a:solidFill>
                  <a:srgbClr val="000090"/>
                </a:solidFill>
                <a:latin typeface="Times New Roman"/>
                <a:cs typeface="Times New Roman"/>
              </a:rPr>
              <a:t>Sebastian </a:t>
            </a:r>
            <a:r>
              <a:rPr lang="en-US" sz="1700" b="1" dirty="0" smtClean="0">
                <a:solidFill>
                  <a:srgbClr val="000090"/>
                </a:solidFill>
                <a:latin typeface="Times New Roman"/>
                <a:cs typeface="Times New Roman"/>
              </a:rPr>
              <a:t>Val,</a:t>
            </a:r>
          </a:p>
          <a:p>
            <a:pPr>
              <a:spcBef>
                <a:spcPts val="0"/>
              </a:spcBef>
              <a:defRPr/>
            </a:pPr>
            <a:r>
              <a:rPr lang="en-US" sz="1700" b="1" dirty="0" smtClean="0">
                <a:solidFill>
                  <a:srgbClr val="000090"/>
                </a:solidFill>
                <a:latin typeface="Times New Roman"/>
                <a:cs typeface="Times New Roman"/>
              </a:rPr>
              <a:t> </a:t>
            </a:r>
            <a:r>
              <a:rPr lang="en-US" sz="1700" b="1" dirty="0">
                <a:solidFill>
                  <a:srgbClr val="000090"/>
                </a:solidFill>
                <a:latin typeface="Times New Roman"/>
                <a:cs typeface="Times New Roman"/>
              </a:rPr>
              <a:t>Michael Tosca</a:t>
            </a:r>
            <a:r>
              <a:rPr lang="en-US" sz="1700" b="1" dirty="0" smtClean="0">
                <a:solidFill>
                  <a:srgbClr val="000090"/>
                </a:solidFill>
                <a:latin typeface="Times New Roman"/>
                <a:cs typeface="Times New Roman"/>
              </a:rPr>
              <a:t>, and </a:t>
            </a:r>
            <a:r>
              <a:rPr lang="en-US" sz="1700" b="1" dirty="0">
                <a:solidFill>
                  <a:srgbClr val="000090"/>
                </a:solidFill>
                <a:latin typeface="Times New Roman"/>
                <a:cs typeface="Times New Roman"/>
              </a:rPr>
              <a:t>MISR Staff</a:t>
            </a:r>
          </a:p>
          <a:p>
            <a:pPr>
              <a:spcBef>
                <a:spcPts val="0"/>
              </a:spcBef>
              <a:defRPr/>
            </a:pPr>
            <a:endParaRPr lang="en-US" sz="1700" baseline="30000" dirty="0">
              <a:solidFill>
                <a:srgbClr val="000090"/>
              </a:solidFill>
              <a:latin typeface="Times New Roman"/>
              <a:cs typeface="Times New Roman"/>
            </a:endParaRPr>
          </a:p>
          <a:p>
            <a:pPr>
              <a:spcBef>
                <a:spcPts val="0"/>
              </a:spcBef>
              <a:defRPr/>
            </a:pPr>
            <a:r>
              <a:rPr lang="en-US" sz="1700" b="1" dirty="0">
                <a:solidFill>
                  <a:srgbClr val="000090"/>
                </a:solidFill>
                <a:latin typeface="Times New Roman"/>
                <a:cs typeface="Times New Roman"/>
              </a:rPr>
              <a:t>Jet Propulsion Laboratory, California Institute of Technology,</a:t>
            </a:r>
          </a:p>
          <a:p>
            <a:pPr>
              <a:spcBef>
                <a:spcPts val="0"/>
              </a:spcBef>
              <a:defRPr/>
            </a:pPr>
            <a:r>
              <a:rPr lang="en-US" sz="1700" b="1" dirty="0">
                <a:solidFill>
                  <a:srgbClr val="000090"/>
                </a:solidFill>
                <a:latin typeface="Times New Roman"/>
                <a:cs typeface="Times New Roman"/>
              </a:rPr>
              <a:t>Raytheon Company and Columbus Technologies and Services, Inc.</a:t>
            </a:r>
          </a:p>
          <a:p>
            <a:pPr>
              <a:spcBef>
                <a:spcPts val="0"/>
              </a:spcBef>
              <a:defRPr/>
            </a:pPr>
            <a:endParaRPr lang="en-US" sz="1500" b="1" dirty="0">
              <a:solidFill>
                <a:srgbClr val="000090"/>
              </a:solidFill>
              <a:latin typeface="Times New Roman"/>
              <a:cs typeface="Times New Roman"/>
            </a:endParaRPr>
          </a:p>
          <a:p>
            <a:pPr>
              <a:spcBef>
                <a:spcPts val="0"/>
              </a:spcBef>
              <a:defRPr/>
            </a:pPr>
            <a:r>
              <a:rPr lang="en-US" sz="1700" b="1" dirty="0">
                <a:solidFill>
                  <a:srgbClr val="000090"/>
                </a:solidFill>
                <a:latin typeface="Times New Roman"/>
                <a:cs typeface="Times New Roman"/>
              </a:rPr>
              <a:t>April, 2015</a:t>
            </a:r>
          </a:p>
        </p:txBody>
      </p:sp>
    </p:spTree>
    <p:extLst>
      <p:ext uri="{BB962C8B-B14F-4D97-AF65-F5344CB8AC3E}">
        <p14:creationId xmlns:p14="http://schemas.microsoft.com/office/powerpoint/2010/main" val="23927065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E274D43F-D332-0F45-AE34-B3BADEC43EE9}" type="slidenum">
              <a:rPr lang="en-US" smtClean="0"/>
              <a:pPr>
                <a:defRPr/>
              </a:pPr>
              <a:t>10</a:t>
            </a:fld>
            <a:endParaRPr lang="en-US" dirty="0"/>
          </a:p>
        </p:txBody>
      </p:sp>
      <p:grpSp>
        <p:nvGrpSpPr>
          <p:cNvPr id="32" name="Group 31"/>
          <p:cNvGrpSpPr/>
          <p:nvPr/>
        </p:nvGrpSpPr>
        <p:grpSpPr>
          <a:xfrm>
            <a:off x="490272" y="330772"/>
            <a:ext cx="8049848" cy="6355768"/>
            <a:chOff x="490272" y="330772"/>
            <a:chExt cx="8049848" cy="6355768"/>
          </a:xfrm>
        </p:grpSpPr>
        <p:pic>
          <p:nvPicPr>
            <p:cNvPr id="7" name="Picture 6" descr="PlumeWebsit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099" y="403722"/>
              <a:ext cx="3351021" cy="5887597"/>
            </a:xfrm>
            <a:prstGeom prst="rect">
              <a:avLst/>
            </a:prstGeom>
            <a:ln>
              <a:solidFill>
                <a:schemeClr val="tx1"/>
              </a:solidFill>
            </a:ln>
          </p:spPr>
        </p:pic>
        <p:sp>
          <p:nvSpPr>
            <p:cNvPr id="5" name="Title 1"/>
            <p:cNvSpPr txBox="1">
              <a:spLocks/>
            </p:cNvSpPr>
            <p:nvPr/>
          </p:nvSpPr>
          <p:spPr>
            <a:xfrm>
              <a:off x="493343" y="330772"/>
              <a:ext cx="4419600" cy="5334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3000" b="1" i="0" kern="1200">
                  <a:solidFill>
                    <a:srgbClr val="000090"/>
                  </a:solidFill>
                  <a:latin typeface="Times New Roman"/>
                  <a:ea typeface="+mj-ea"/>
                  <a:cs typeface="Times New Roman"/>
                </a:defRPr>
              </a:lvl1pPr>
            </a:lstStyle>
            <a:p>
              <a:r>
                <a:rPr lang="en-US" sz="2600" dirty="0" smtClean="0">
                  <a:cs typeface="Cambria"/>
                </a:rPr>
                <a:t>Plume Project Website - 3</a:t>
              </a:r>
              <a:endParaRPr lang="en-US" sz="2600" dirty="0"/>
            </a:p>
          </p:txBody>
        </p:sp>
        <p:sp>
          <p:nvSpPr>
            <p:cNvPr id="6" name="TextBox 5"/>
            <p:cNvSpPr txBox="1"/>
            <p:nvPr/>
          </p:nvSpPr>
          <p:spPr>
            <a:xfrm>
              <a:off x="493951" y="982971"/>
              <a:ext cx="4253678" cy="4478150"/>
            </a:xfrm>
            <a:prstGeom prst="rect">
              <a:avLst/>
            </a:prstGeom>
            <a:noFill/>
          </p:spPr>
          <p:txBody>
            <a:bodyPr wrap="square" rtlCol="0">
              <a:spAutoFit/>
            </a:bodyPr>
            <a:lstStyle/>
            <a:p>
              <a:pPr marL="137160" indent="-137160">
                <a:spcBef>
                  <a:spcPts val="500"/>
                </a:spcBef>
                <a:buClr>
                  <a:srgbClr val="000090"/>
                </a:buClr>
                <a:buFont typeface="Arial"/>
                <a:buChar char="•"/>
              </a:pPr>
              <a:r>
                <a:rPr lang="en-US" sz="1300" b="1" dirty="0" smtClean="0">
                  <a:solidFill>
                    <a:srgbClr val="61391A"/>
                  </a:solidFill>
                  <a:latin typeface="Times New Roman"/>
                  <a:cs typeface="Times New Roman"/>
                </a:rPr>
                <a:t>If you clicked the Geographic Parameters tab, a Google map is presented that you can pan and zoom.</a:t>
              </a:r>
            </a:p>
            <a:p>
              <a:pPr marL="137160" indent="-137160">
                <a:spcBef>
                  <a:spcPts val="500"/>
                </a:spcBef>
                <a:buClr>
                  <a:srgbClr val="000090"/>
                </a:buClr>
                <a:buFont typeface="Arial"/>
                <a:buChar char="•"/>
              </a:pPr>
              <a:r>
                <a:rPr lang="en-US" sz="1300" b="1" dirty="0" smtClean="0">
                  <a:solidFill>
                    <a:srgbClr val="61391A"/>
                  </a:solidFill>
                  <a:latin typeface="Times New Roman"/>
                  <a:cs typeface="Times New Roman"/>
                </a:rPr>
                <a:t>One or several of the 7 colored regions of the map can be toggled by selecting region names from the Restrict by Geographic Region list box.</a:t>
              </a:r>
            </a:p>
            <a:p>
              <a:pPr marL="137160" indent="-137160">
                <a:spcBef>
                  <a:spcPts val="500"/>
                </a:spcBef>
                <a:buClr>
                  <a:srgbClr val="000090"/>
                </a:buClr>
                <a:buFont typeface="Arial"/>
                <a:buChar char="•"/>
              </a:pPr>
              <a:r>
                <a:rPr lang="en-US" sz="1300" b="1" dirty="0" smtClean="0">
                  <a:solidFill>
                    <a:srgbClr val="61391A"/>
                  </a:solidFill>
                  <a:latin typeface="Times New Roman"/>
                  <a:cs typeface="Times New Roman"/>
                </a:rPr>
                <a:t>The unusual geographic regions in Eurasia were chosen to closely match the boundaries between major changes in biomes.</a:t>
              </a:r>
            </a:p>
            <a:p>
              <a:pPr marL="137160" indent="-137160">
                <a:spcBef>
                  <a:spcPts val="500"/>
                </a:spcBef>
                <a:buClr>
                  <a:srgbClr val="000090"/>
                </a:buClr>
                <a:buFont typeface="Arial"/>
                <a:buChar char="•"/>
              </a:pPr>
              <a:r>
                <a:rPr lang="en-US" sz="1300" b="1" dirty="0">
                  <a:solidFill>
                    <a:srgbClr val="61391A"/>
                  </a:solidFill>
                  <a:latin typeface="Times New Roman"/>
                  <a:cs typeface="Times New Roman"/>
                </a:rPr>
                <a:t>The Restrict by </a:t>
              </a:r>
              <a:r>
                <a:rPr lang="en-US" sz="1300" b="1" dirty="0" smtClean="0">
                  <a:solidFill>
                    <a:srgbClr val="61391A"/>
                  </a:solidFill>
                  <a:latin typeface="Times New Roman"/>
                  <a:cs typeface="Times New Roman"/>
                </a:rPr>
                <a:t>Orbits controls select for temporal, not geographic </a:t>
              </a:r>
              <a:r>
                <a:rPr lang="en-US" sz="1300" b="1" dirty="0">
                  <a:solidFill>
                    <a:srgbClr val="61391A"/>
                  </a:solidFill>
                  <a:latin typeface="Times New Roman"/>
                  <a:cs typeface="Times New Roman"/>
                </a:rPr>
                <a:t>criteria, because MISR </a:t>
              </a:r>
              <a:r>
                <a:rPr lang="en-US" sz="1300" b="1" dirty="0" smtClean="0">
                  <a:solidFill>
                    <a:srgbClr val="61391A"/>
                  </a:solidFill>
                  <a:latin typeface="Times New Roman"/>
                  <a:cs typeface="Times New Roman"/>
                </a:rPr>
                <a:t>orbits are </a:t>
              </a:r>
              <a:r>
                <a:rPr lang="en-US" sz="1300" b="1" dirty="0">
                  <a:solidFill>
                    <a:srgbClr val="61391A"/>
                  </a:solidFill>
                  <a:latin typeface="Times New Roman"/>
                  <a:cs typeface="Times New Roman"/>
                </a:rPr>
                <a:t>numbered sequentially </a:t>
              </a:r>
              <a:r>
                <a:rPr lang="en-US" sz="1300" b="1" dirty="0" smtClean="0">
                  <a:solidFill>
                    <a:srgbClr val="61391A"/>
                  </a:solidFill>
                  <a:latin typeface="Times New Roman"/>
                  <a:cs typeface="Times New Roman"/>
                </a:rPr>
                <a:t>beginning with 995 on February 24, 2000.</a:t>
              </a:r>
              <a:endParaRPr lang="en-US" sz="1300" b="1" dirty="0">
                <a:solidFill>
                  <a:srgbClr val="61391A"/>
                </a:solidFill>
                <a:latin typeface="Times New Roman"/>
                <a:cs typeface="Times New Roman"/>
              </a:endParaRPr>
            </a:p>
            <a:p>
              <a:pPr marL="137160" indent="-137160">
                <a:spcBef>
                  <a:spcPts val="500"/>
                </a:spcBef>
                <a:buClr>
                  <a:srgbClr val="000090"/>
                </a:buClr>
                <a:buFont typeface="Arial"/>
                <a:buChar char="•"/>
              </a:pPr>
              <a:r>
                <a:rPr lang="en-US" sz="1300" b="1" dirty="0" smtClean="0">
                  <a:solidFill>
                    <a:srgbClr val="61391A"/>
                  </a:solidFill>
                  <a:latin typeface="Times New Roman"/>
                  <a:cs typeface="Times New Roman"/>
                </a:rPr>
                <a:t>The </a:t>
              </a:r>
              <a:r>
                <a:rPr lang="en-US" sz="1300" b="1" dirty="0">
                  <a:solidFill>
                    <a:srgbClr val="61391A"/>
                  </a:solidFill>
                  <a:latin typeface="Times New Roman"/>
                  <a:cs typeface="Times New Roman"/>
                </a:rPr>
                <a:t>Restrict by Paths controls </a:t>
              </a:r>
              <a:r>
                <a:rPr lang="en-US" sz="1300" b="1" dirty="0" smtClean="0">
                  <a:solidFill>
                    <a:srgbClr val="61391A"/>
                  </a:solidFill>
                  <a:latin typeface="Times New Roman"/>
                  <a:cs typeface="Times New Roman"/>
                </a:rPr>
                <a:t>select for geographic </a:t>
              </a:r>
              <a:r>
                <a:rPr lang="en-US" sz="1300" b="1" dirty="0">
                  <a:solidFill>
                    <a:srgbClr val="61391A"/>
                  </a:solidFill>
                  <a:latin typeface="Times New Roman"/>
                  <a:cs typeface="Times New Roman"/>
                </a:rPr>
                <a:t>criteria, because MISR paths are numbered sequentially from east to west.</a:t>
              </a:r>
            </a:p>
            <a:p>
              <a:pPr marL="137160" indent="-137160">
                <a:spcBef>
                  <a:spcPts val="500"/>
                </a:spcBef>
                <a:buClr>
                  <a:srgbClr val="000090"/>
                </a:buClr>
                <a:buFont typeface="Arial"/>
                <a:buChar char="•"/>
              </a:pPr>
              <a:r>
                <a:rPr lang="en-US" sz="1300" b="1" dirty="0">
                  <a:solidFill>
                    <a:srgbClr val="61391A"/>
                  </a:solidFill>
                  <a:latin typeface="Times New Roman"/>
                  <a:cs typeface="Times New Roman"/>
                </a:rPr>
                <a:t>The Restrict by Blocks controls </a:t>
              </a:r>
              <a:r>
                <a:rPr lang="en-US" sz="1300" b="1" dirty="0" smtClean="0">
                  <a:solidFill>
                    <a:srgbClr val="61391A"/>
                  </a:solidFill>
                  <a:latin typeface="Times New Roman"/>
                  <a:cs typeface="Times New Roman"/>
                </a:rPr>
                <a:t>select for geographic criteria, because </a:t>
              </a:r>
              <a:r>
                <a:rPr lang="en-US" sz="1300" b="1" dirty="0">
                  <a:solidFill>
                    <a:srgbClr val="61391A"/>
                  </a:solidFill>
                  <a:latin typeface="Times New Roman"/>
                  <a:cs typeface="Times New Roman"/>
                </a:rPr>
                <a:t>all 180 </a:t>
              </a:r>
              <a:r>
                <a:rPr lang="en-US" sz="1300" b="1" dirty="0" smtClean="0">
                  <a:solidFill>
                    <a:srgbClr val="61391A"/>
                  </a:solidFill>
                  <a:latin typeface="Times New Roman"/>
                  <a:cs typeface="Times New Roman"/>
                </a:rPr>
                <a:t>blocks have boundaries that lie </a:t>
              </a:r>
              <a:r>
                <a:rPr lang="en-US" sz="1300" b="1" dirty="0">
                  <a:solidFill>
                    <a:srgbClr val="61391A"/>
                  </a:solidFill>
                  <a:latin typeface="Times New Roman"/>
                  <a:cs typeface="Times New Roman"/>
                </a:rPr>
                <a:t>at the same </a:t>
              </a:r>
              <a:r>
                <a:rPr lang="en-US" sz="1300" b="1" dirty="0" smtClean="0">
                  <a:solidFill>
                    <a:srgbClr val="61391A"/>
                  </a:solidFill>
                  <a:latin typeface="Times New Roman"/>
                  <a:cs typeface="Times New Roman"/>
                </a:rPr>
                <a:t>latitude </a:t>
              </a:r>
              <a:r>
                <a:rPr lang="en-US" sz="1300" b="1" dirty="0">
                  <a:solidFill>
                    <a:srgbClr val="61391A"/>
                  </a:solidFill>
                  <a:latin typeface="Times New Roman"/>
                  <a:cs typeface="Times New Roman"/>
                </a:rPr>
                <a:t>for every MISR path</a:t>
              </a:r>
              <a:r>
                <a:rPr lang="en-US" sz="1300" b="1" dirty="0" smtClean="0">
                  <a:solidFill>
                    <a:srgbClr val="61391A"/>
                  </a:solidFill>
                  <a:latin typeface="Times New Roman"/>
                  <a:cs typeface="Times New Roman"/>
                </a:rPr>
                <a:t>.</a:t>
              </a:r>
              <a:endParaRPr lang="en-US" sz="1300" b="1" dirty="0">
                <a:solidFill>
                  <a:srgbClr val="61391A"/>
                </a:solidFill>
                <a:latin typeface="Times New Roman"/>
                <a:cs typeface="Times New Roman"/>
              </a:endParaRPr>
            </a:p>
            <a:p>
              <a:pPr marL="137160" indent="-137160">
                <a:spcBef>
                  <a:spcPts val="500"/>
                </a:spcBef>
                <a:buClr>
                  <a:srgbClr val="000090"/>
                </a:buClr>
                <a:buFont typeface="Arial"/>
                <a:buChar char="•"/>
              </a:pPr>
              <a:r>
                <a:rPr lang="en-US" sz="1300" b="1" dirty="0" smtClean="0">
                  <a:solidFill>
                    <a:srgbClr val="61391A"/>
                  </a:solidFill>
                  <a:latin typeface="Times New Roman"/>
                  <a:cs typeface="Times New Roman"/>
                </a:rPr>
                <a:t>The </a:t>
              </a:r>
              <a:r>
                <a:rPr lang="en-US" sz="1300" b="1" dirty="0">
                  <a:solidFill>
                    <a:srgbClr val="61391A"/>
                  </a:solidFill>
                  <a:latin typeface="Times New Roman"/>
                  <a:cs typeface="Times New Roman"/>
                </a:rPr>
                <a:t>plumes your search retrieves satisfy all </a:t>
              </a:r>
              <a:r>
                <a:rPr lang="en-US" sz="1300" b="1" dirty="0" smtClean="0">
                  <a:solidFill>
                    <a:srgbClr val="61391A"/>
                  </a:solidFill>
                  <a:latin typeface="Times New Roman"/>
                  <a:cs typeface="Times New Roman"/>
                </a:rPr>
                <a:t>the constraints </a:t>
              </a:r>
              <a:r>
                <a:rPr lang="en-US" sz="1300" b="1" dirty="0">
                  <a:solidFill>
                    <a:srgbClr val="61391A"/>
                  </a:solidFill>
                  <a:latin typeface="Times New Roman"/>
                  <a:cs typeface="Times New Roman"/>
                </a:rPr>
                <a:t>you impose with your parameter </a:t>
              </a:r>
              <a:r>
                <a:rPr lang="en-US" sz="1300" b="1" dirty="0" smtClean="0">
                  <a:solidFill>
                    <a:srgbClr val="61391A"/>
                  </a:solidFill>
                  <a:latin typeface="Times New Roman"/>
                  <a:cs typeface="Times New Roman"/>
                </a:rPr>
                <a:t>selections in this tab as well as in the General Parameters tab.</a:t>
              </a:r>
              <a:endParaRPr lang="en-US" sz="1300" b="1" dirty="0">
                <a:solidFill>
                  <a:srgbClr val="61391A"/>
                </a:solidFill>
                <a:latin typeface="Times New Roman"/>
                <a:cs typeface="Times New Roman"/>
              </a:endParaRPr>
            </a:p>
          </p:txBody>
        </p:sp>
        <p:sp>
          <p:nvSpPr>
            <p:cNvPr id="8" name="TextBox 7"/>
            <p:cNvSpPr txBox="1"/>
            <p:nvPr/>
          </p:nvSpPr>
          <p:spPr>
            <a:xfrm>
              <a:off x="490272" y="5623228"/>
              <a:ext cx="4095729" cy="815608"/>
            </a:xfrm>
            <a:prstGeom prst="rect">
              <a:avLst/>
            </a:prstGeom>
            <a:noFill/>
          </p:spPr>
          <p:txBody>
            <a:bodyPr wrap="square" rtlCol="0">
              <a:spAutoFit/>
            </a:bodyPr>
            <a:lstStyle/>
            <a:p>
              <a:pPr algn="ctr"/>
              <a:r>
                <a:rPr lang="en-US" sz="1200" b="1" dirty="0" smtClean="0">
                  <a:solidFill>
                    <a:srgbClr val="FF0000"/>
                  </a:solidFill>
                  <a:latin typeface="Arial"/>
                  <a:cs typeface="Arial"/>
                </a:rPr>
                <a:t>List: boxes allow you to enter comma-separated lists of </a:t>
              </a:r>
              <a:r>
                <a:rPr lang="en-US" sz="1200" b="1" dirty="0" smtClean="0">
                  <a:solidFill>
                    <a:srgbClr val="FF0000"/>
                  </a:solidFill>
                  <a:latin typeface="Arial"/>
                  <a:cs typeface="Arial"/>
                </a:rPr>
                <a:t>orbits, paths </a:t>
              </a:r>
              <a:r>
                <a:rPr lang="en-US" sz="1200" b="1" dirty="0" smtClean="0">
                  <a:solidFill>
                    <a:srgbClr val="FF0000"/>
                  </a:solidFill>
                  <a:latin typeface="Arial"/>
                  <a:cs typeface="Arial"/>
                </a:rPr>
                <a:t>or blocks.       </a:t>
              </a:r>
            </a:p>
            <a:p>
              <a:pPr algn="ctr"/>
              <a:endParaRPr lang="en-US" sz="1100" b="1" dirty="0">
                <a:solidFill>
                  <a:srgbClr val="FF0000"/>
                </a:solidFill>
                <a:latin typeface="Arial"/>
                <a:cs typeface="Arial"/>
              </a:endParaRPr>
            </a:p>
            <a:p>
              <a:pPr algn="ctr"/>
              <a:r>
                <a:rPr lang="en-US" sz="1200" b="1" dirty="0" smtClean="0">
                  <a:solidFill>
                    <a:srgbClr val="FF0000"/>
                  </a:solidFill>
                  <a:latin typeface="Arial"/>
                  <a:cs typeface="Arial"/>
                </a:rPr>
                <a:t>Click the </a:t>
              </a:r>
              <a:r>
                <a:rPr lang="en-US" sz="1200" b="1" dirty="0" smtClean="0">
                  <a:solidFill>
                    <a:srgbClr val="C0504D"/>
                  </a:solidFill>
                  <a:latin typeface="Arial"/>
                  <a:cs typeface="Arial"/>
                </a:rPr>
                <a:t>Search</a:t>
              </a:r>
              <a:r>
                <a:rPr lang="en-US" sz="1200" b="1" dirty="0" smtClean="0">
                  <a:solidFill>
                    <a:srgbClr val="FF0000"/>
                  </a:solidFill>
                  <a:latin typeface="Arial"/>
                  <a:cs typeface="Arial"/>
                </a:rPr>
                <a:t> button to begin the database search.</a:t>
              </a:r>
              <a:endParaRPr lang="en-US" sz="1200" b="1" dirty="0">
                <a:solidFill>
                  <a:srgbClr val="FF0000"/>
                </a:solidFill>
                <a:latin typeface="Arial"/>
                <a:cs typeface="Arial"/>
              </a:endParaRPr>
            </a:p>
          </p:txBody>
        </p:sp>
        <p:cxnSp>
          <p:nvCxnSpPr>
            <p:cNvPr id="9" name="Straight Arrow Connector 8"/>
            <p:cNvCxnSpPr/>
            <p:nvPr/>
          </p:nvCxnSpPr>
          <p:spPr>
            <a:xfrm>
              <a:off x="4524693" y="5778257"/>
              <a:ext cx="950353" cy="126162"/>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549923" y="6064226"/>
              <a:ext cx="1379275" cy="210271"/>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147863" y="6089458"/>
              <a:ext cx="1" cy="395310"/>
            </a:xfrm>
            <a:prstGeom prst="straightConnector1">
              <a:avLst/>
            </a:prstGeom>
            <a:ln w="19050">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608366" y="6409541"/>
              <a:ext cx="899712" cy="276999"/>
            </a:xfrm>
            <a:prstGeom prst="rect">
              <a:avLst/>
            </a:prstGeom>
            <a:noFill/>
          </p:spPr>
          <p:txBody>
            <a:bodyPr wrap="square" rtlCol="0">
              <a:spAutoFit/>
            </a:bodyPr>
            <a:lstStyle/>
            <a:p>
              <a:pPr algn="ctr"/>
              <a:r>
                <a:rPr lang="en-US" sz="1200" b="1" dirty="0" smtClean="0">
                  <a:solidFill>
                    <a:srgbClr val="000090"/>
                  </a:solidFill>
                  <a:latin typeface="Arial"/>
                  <a:cs typeface="Arial"/>
                </a:rPr>
                <a:t>Next slide</a:t>
              </a:r>
              <a:endParaRPr lang="en-US" sz="1200" b="1" dirty="0">
                <a:solidFill>
                  <a:srgbClr val="000090"/>
                </a:solidFill>
                <a:latin typeface="Arial"/>
                <a:cs typeface="Arial"/>
              </a:endParaRPr>
            </a:p>
          </p:txBody>
        </p:sp>
        <p:cxnSp>
          <p:nvCxnSpPr>
            <p:cNvPr id="19" name="Straight Arrow Connector 18"/>
            <p:cNvCxnSpPr/>
            <p:nvPr/>
          </p:nvCxnSpPr>
          <p:spPr>
            <a:xfrm flipV="1">
              <a:off x="4541513" y="5256784"/>
              <a:ext cx="941943" cy="513062"/>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541513" y="5248374"/>
              <a:ext cx="2438961" cy="521472"/>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265529" y="571940"/>
              <a:ext cx="3237193" cy="110800"/>
            </a:xfrm>
            <a:prstGeom prst="rect">
              <a:avLst/>
            </a:prstGeom>
            <a:solidFill>
              <a:schemeClr val="bg1"/>
            </a:solidFill>
          </p:spPr>
          <p:txBody>
            <a:bodyPr wrap="square" lIns="0" tIns="9144" rIns="0" bIns="9144" rtlCol="0">
              <a:spAutoFit/>
            </a:bodyPr>
            <a:lstStyle/>
            <a:p>
              <a:r>
                <a:rPr lang="en-US" sz="600" dirty="0" smtClean="0"/>
                <a:t>David Nelson, Ralph Kahn, </a:t>
              </a:r>
              <a:r>
                <a:rPr lang="en-US" sz="600" dirty="0"/>
                <a:t>Sebastian Val, </a:t>
              </a:r>
              <a:r>
                <a:rPr lang="en-US" sz="600" dirty="0" smtClean="0"/>
                <a:t>Ernest Koeberlein, Mike Tosca, David Diner, Cecelia Lawshe</a:t>
              </a:r>
              <a:endParaRPr lang="en-US" sz="600" dirty="0"/>
            </a:p>
          </p:txBody>
        </p:sp>
      </p:grpSp>
    </p:spTree>
    <p:extLst>
      <p:ext uri="{BB962C8B-B14F-4D97-AF65-F5344CB8AC3E}">
        <p14:creationId xmlns:p14="http://schemas.microsoft.com/office/powerpoint/2010/main" val="15416385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1"/>
          </p:nvPr>
        </p:nvSpPr>
        <p:spPr>
          <a:xfrm>
            <a:off x="7935909" y="6406741"/>
            <a:ext cx="838200" cy="304800"/>
          </a:xfrm>
        </p:spPr>
        <p:txBody>
          <a:bodyPr/>
          <a:lstStyle/>
          <a:p>
            <a:pPr>
              <a:defRPr/>
            </a:pPr>
            <a:fld id="{EA6A9BF6-7270-7044-9BF0-FC36E25CCA42}" type="slidenum">
              <a:rPr lang="en-US"/>
              <a:pPr>
                <a:defRPr/>
              </a:pPr>
              <a:t>11</a:t>
            </a:fld>
            <a:endParaRPr lang="en-US" dirty="0"/>
          </a:p>
        </p:txBody>
      </p:sp>
      <p:sp>
        <p:nvSpPr>
          <p:cNvPr id="12" name="Title 1"/>
          <p:cNvSpPr>
            <a:spLocks noGrp="1"/>
          </p:cNvSpPr>
          <p:nvPr>
            <p:ph type="title" sz="quarter"/>
          </p:nvPr>
        </p:nvSpPr>
        <p:spPr>
          <a:xfrm>
            <a:off x="4844281" y="252601"/>
            <a:ext cx="4112592" cy="533400"/>
          </a:xfrm>
        </p:spPr>
        <p:txBody>
          <a:bodyPr>
            <a:normAutofit/>
          </a:bodyPr>
          <a:lstStyle/>
          <a:p>
            <a:r>
              <a:rPr lang="en-US" sz="2500" dirty="0">
                <a:cs typeface="Cambria"/>
              </a:rPr>
              <a:t>Plume Project Website - </a:t>
            </a:r>
            <a:r>
              <a:rPr lang="en-US" sz="2500" dirty="0" smtClean="0">
                <a:cs typeface="Cambria"/>
              </a:rPr>
              <a:t>4</a:t>
            </a:r>
            <a:endParaRPr lang="en-US" sz="2500" dirty="0"/>
          </a:p>
        </p:txBody>
      </p:sp>
      <p:sp>
        <p:nvSpPr>
          <p:cNvPr id="32" name="TextBox 31"/>
          <p:cNvSpPr txBox="1"/>
          <p:nvPr/>
        </p:nvSpPr>
        <p:spPr>
          <a:xfrm>
            <a:off x="5004075" y="961132"/>
            <a:ext cx="3919158" cy="3021340"/>
          </a:xfrm>
          <a:prstGeom prst="rect">
            <a:avLst/>
          </a:prstGeom>
          <a:noFill/>
        </p:spPr>
        <p:txBody>
          <a:bodyPr wrap="square" rtlCol="0">
            <a:spAutoFit/>
          </a:bodyPr>
          <a:lstStyle/>
          <a:p>
            <a:pPr marL="137160" indent="-137160">
              <a:spcBef>
                <a:spcPts val="500"/>
              </a:spcBef>
              <a:buClr>
                <a:srgbClr val="000090"/>
              </a:buClr>
              <a:buFont typeface="Arial"/>
              <a:buChar char="•"/>
            </a:pPr>
            <a:r>
              <a:rPr lang="en-US" sz="1400" b="1" dirty="0" smtClean="0">
                <a:solidFill>
                  <a:srgbClr val="61391A"/>
                </a:solidFill>
                <a:latin typeface="Times New Roman"/>
                <a:cs typeface="Times New Roman"/>
              </a:rPr>
              <a:t>The Search Results page shows a map of plume locations and a table of MISR orbits containing plumes that satisfied the search requirements.</a:t>
            </a:r>
          </a:p>
          <a:p>
            <a:pPr marL="137160" indent="-137160">
              <a:spcBef>
                <a:spcPts val="500"/>
              </a:spcBef>
              <a:buClr>
                <a:srgbClr val="000090"/>
              </a:buClr>
              <a:buFont typeface="Arial"/>
              <a:buChar char="•"/>
            </a:pPr>
            <a:r>
              <a:rPr lang="en-US" sz="1400" b="1" dirty="0" smtClean="0">
                <a:solidFill>
                  <a:srgbClr val="61391A"/>
                </a:solidFill>
                <a:latin typeface="Times New Roman"/>
                <a:cs typeface="Times New Roman"/>
              </a:rPr>
              <a:t>The map can be panned and zoomed. When zoomed in, the red or blue plume or cloud symbols increase in size. Their relative sizes represent the fire radiative power that was captured with them from MODIS thermal anomaly data during digitizing.</a:t>
            </a:r>
          </a:p>
          <a:p>
            <a:pPr marL="137160" indent="-137160">
              <a:spcBef>
                <a:spcPts val="500"/>
              </a:spcBef>
              <a:buClr>
                <a:srgbClr val="000090"/>
              </a:buClr>
              <a:buFont typeface="Arial"/>
              <a:buChar char="•"/>
            </a:pPr>
            <a:r>
              <a:rPr lang="en-US" sz="1400" b="1" dirty="0" smtClean="0">
                <a:solidFill>
                  <a:srgbClr val="61391A"/>
                </a:solidFill>
                <a:latin typeface="Times New Roman"/>
                <a:cs typeface="Times New Roman"/>
              </a:rPr>
              <a:t>Each entry in the Orbit/Block Ranges column of the results table is a link to another page that gives you access to plume images and raw data files for individual plumes.</a:t>
            </a:r>
          </a:p>
        </p:txBody>
      </p:sp>
      <p:sp>
        <p:nvSpPr>
          <p:cNvPr id="22" name="Rectangle 21"/>
          <p:cNvSpPr/>
          <p:nvPr/>
        </p:nvSpPr>
        <p:spPr>
          <a:xfrm>
            <a:off x="5147049" y="4150864"/>
            <a:ext cx="3717312" cy="2092881"/>
          </a:xfrm>
          <a:prstGeom prst="rect">
            <a:avLst/>
          </a:prstGeom>
        </p:spPr>
        <p:txBody>
          <a:bodyPr wrap="square">
            <a:spAutoFit/>
          </a:bodyPr>
          <a:lstStyle/>
          <a:p>
            <a:r>
              <a:rPr lang="en-US" sz="1300" b="1" dirty="0">
                <a:solidFill>
                  <a:srgbClr val="FF0000"/>
                </a:solidFill>
                <a:latin typeface="Arial"/>
                <a:cs typeface="Arial"/>
              </a:rPr>
              <a:t>T</a:t>
            </a:r>
            <a:r>
              <a:rPr lang="en-US" sz="1300" b="1" dirty="0" smtClean="0">
                <a:solidFill>
                  <a:srgbClr val="FF0000"/>
                </a:solidFill>
                <a:latin typeface="Arial"/>
                <a:cs typeface="Arial"/>
              </a:rPr>
              <a:t>able showing statistics for search results</a:t>
            </a:r>
          </a:p>
          <a:p>
            <a:endParaRPr lang="en-US" sz="1300" b="1" dirty="0" smtClean="0">
              <a:solidFill>
                <a:srgbClr val="FF0000"/>
              </a:solidFill>
              <a:latin typeface="Arial"/>
              <a:cs typeface="Arial"/>
            </a:endParaRPr>
          </a:p>
          <a:p>
            <a:r>
              <a:rPr lang="en-US" sz="1300" b="1" dirty="0" smtClean="0">
                <a:solidFill>
                  <a:srgbClr val="FF0000"/>
                </a:solidFill>
                <a:latin typeface="Arial"/>
                <a:cs typeface="Arial"/>
              </a:rPr>
              <a:t>Link to view and download Summary table containing one row of 44 parameters for each plume retrieved</a:t>
            </a:r>
          </a:p>
          <a:p>
            <a:endParaRPr lang="en-US" sz="1300" b="1" dirty="0" smtClean="0">
              <a:solidFill>
                <a:srgbClr val="FF0000"/>
              </a:solidFill>
              <a:latin typeface="Arial"/>
              <a:cs typeface="Arial"/>
            </a:endParaRPr>
          </a:p>
          <a:p>
            <a:r>
              <a:rPr lang="en-US" sz="1300" b="1" dirty="0">
                <a:solidFill>
                  <a:srgbClr val="FF0000"/>
                </a:solidFill>
                <a:latin typeface="Arial"/>
                <a:cs typeface="Arial"/>
              </a:rPr>
              <a:t>Link to </a:t>
            </a:r>
            <a:r>
              <a:rPr lang="en-US" sz="1300" b="1" dirty="0" smtClean="0">
                <a:solidFill>
                  <a:srgbClr val="FF0000"/>
                </a:solidFill>
                <a:latin typeface="Arial"/>
                <a:cs typeface="Arial"/>
              </a:rPr>
              <a:t>view a list </a:t>
            </a:r>
            <a:r>
              <a:rPr lang="en-US" sz="1300" b="1" dirty="0">
                <a:solidFill>
                  <a:srgbClr val="FF0000"/>
                </a:solidFill>
                <a:latin typeface="Arial"/>
                <a:cs typeface="Arial"/>
              </a:rPr>
              <a:t>of </a:t>
            </a:r>
            <a:r>
              <a:rPr lang="en-US" sz="1300" b="1" dirty="0" smtClean="0">
                <a:solidFill>
                  <a:srgbClr val="FF0000"/>
                </a:solidFill>
                <a:latin typeface="Arial"/>
                <a:cs typeface="Arial"/>
              </a:rPr>
              <a:t>every plume retrieved in this search</a:t>
            </a:r>
          </a:p>
          <a:p>
            <a:endParaRPr lang="en-US" sz="1300" b="1" dirty="0" smtClean="0">
              <a:solidFill>
                <a:srgbClr val="FF0000"/>
              </a:solidFill>
              <a:latin typeface="Arial"/>
              <a:cs typeface="Arial"/>
            </a:endParaRPr>
          </a:p>
          <a:p>
            <a:r>
              <a:rPr lang="en-US" sz="1300" b="1" dirty="0">
                <a:solidFill>
                  <a:srgbClr val="FF0000"/>
                </a:solidFill>
                <a:latin typeface="Arial"/>
                <a:cs typeface="Arial"/>
              </a:rPr>
              <a:t>Search results </a:t>
            </a:r>
            <a:r>
              <a:rPr lang="en-US" sz="1300" b="1" dirty="0" smtClean="0">
                <a:solidFill>
                  <a:srgbClr val="FF0000"/>
                </a:solidFill>
                <a:latin typeface="Arial"/>
                <a:cs typeface="Arial"/>
              </a:rPr>
              <a:t>table</a:t>
            </a:r>
            <a:endParaRPr lang="en-US" sz="1300" b="1" dirty="0">
              <a:solidFill>
                <a:srgbClr val="FF0000"/>
              </a:solidFill>
              <a:latin typeface="Arial"/>
              <a:cs typeface="Arial"/>
            </a:endParaRPr>
          </a:p>
        </p:txBody>
      </p:sp>
      <p:sp>
        <p:nvSpPr>
          <p:cNvPr id="34" name="TextBox 33"/>
          <p:cNvSpPr txBox="1"/>
          <p:nvPr/>
        </p:nvSpPr>
        <p:spPr>
          <a:xfrm>
            <a:off x="807380" y="6421568"/>
            <a:ext cx="7653291" cy="276999"/>
          </a:xfrm>
          <a:prstGeom prst="rect">
            <a:avLst/>
          </a:prstGeom>
          <a:noFill/>
        </p:spPr>
        <p:txBody>
          <a:bodyPr wrap="square" rtlCol="0">
            <a:spAutoFit/>
          </a:bodyPr>
          <a:lstStyle/>
          <a:p>
            <a:pPr algn="ctr"/>
            <a:r>
              <a:rPr lang="en-US" sz="1200" b="1" dirty="0" smtClean="0">
                <a:solidFill>
                  <a:srgbClr val="000090"/>
                </a:solidFill>
                <a:latin typeface="Arial"/>
                <a:cs typeface="Arial"/>
              </a:rPr>
              <a:t>Clicking a link in this table shows another table containing all plumes for the selected orbit (next slide)</a:t>
            </a:r>
            <a:endParaRPr lang="en-US" sz="1200" b="1" dirty="0">
              <a:solidFill>
                <a:srgbClr val="000090"/>
              </a:solidFill>
              <a:latin typeface="Arial"/>
              <a:cs typeface="Arial"/>
            </a:endParaRPr>
          </a:p>
        </p:txBody>
      </p:sp>
      <p:grpSp>
        <p:nvGrpSpPr>
          <p:cNvPr id="4" name="Group 3"/>
          <p:cNvGrpSpPr/>
          <p:nvPr/>
        </p:nvGrpSpPr>
        <p:grpSpPr>
          <a:xfrm>
            <a:off x="463919" y="420543"/>
            <a:ext cx="4767231" cy="6064225"/>
            <a:chOff x="463919" y="420543"/>
            <a:chExt cx="4767231" cy="6064225"/>
          </a:xfrm>
        </p:grpSpPr>
        <p:pic>
          <p:nvPicPr>
            <p:cNvPr id="2" name="Picture 1" descr="PlumeWebsite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19" y="420543"/>
              <a:ext cx="4254208" cy="5890922"/>
            </a:xfrm>
            <a:prstGeom prst="rect">
              <a:avLst/>
            </a:prstGeom>
            <a:ln>
              <a:solidFill>
                <a:schemeClr val="tx1"/>
              </a:solidFill>
            </a:ln>
          </p:spPr>
        </p:pic>
        <p:cxnSp>
          <p:nvCxnSpPr>
            <p:cNvPr id="27" name="Straight Arrow Connector 26"/>
            <p:cNvCxnSpPr/>
            <p:nvPr/>
          </p:nvCxnSpPr>
          <p:spPr bwMode="auto">
            <a:xfrm flipH="1" flipV="1">
              <a:off x="4130880" y="5760481"/>
              <a:ext cx="1049809" cy="295334"/>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p:cNvCxnSpPr/>
            <p:nvPr/>
          </p:nvCxnSpPr>
          <p:spPr bwMode="auto">
            <a:xfrm flipH="1" flipV="1">
              <a:off x="4533105" y="2842869"/>
              <a:ext cx="681225" cy="1354147"/>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Arrow Connector 32"/>
            <p:cNvCxnSpPr/>
            <p:nvPr/>
          </p:nvCxnSpPr>
          <p:spPr>
            <a:xfrm>
              <a:off x="2287577" y="5896009"/>
              <a:ext cx="142973" cy="588759"/>
            </a:xfrm>
            <a:prstGeom prst="straightConnector1">
              <a:avLst/>
            </a:prstGeom>
            <a:ln w="19050">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bwMode="auto">
            <a:xfrm flipH="1" flipV="1">
              <a:off x="4113242" y="3027796"/>
              <a:ext cx="1092678" cy="1749569"/>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564743" y="3552914"/>
              <a:ext cx="1666407" cy="1838443"/>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0" name="Oval 39"/>
            <p:cNvSpPr/>
            <p:nvPr/>
          </p:nvSpPr>
          <p:spPr>
            <a:xfrm>
              <a:off x="1547479" y="5786667"/>
              <a:ext cx="790559" cy="142985"/>
            </a:xfrm>
            <a:prstGeom prst="ellipse">
              <a:avLst/>
            </a:prstGeom>
            <a:noFill/>
            <a:ln w="1905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41" name="TextBox 40"/>
            <p:cNvSpPr txBox="1"/>
            <p:nvPr/>
          </p:nvSpPr>
          <p:spPr>
            <a:xfrm>
              <a:off x="2715768" y="1572832"/>
              <a:ext cx="1942019" cy="218521"/>
            </a:xfrm>
            <a:prstGeom prst="rect">
              <a:avLst/>
            </a:prstGeom>
            <a:solidFill>
              <a:schemeClr val="bg1"/>
            </a:solidFill>
          </p:spPr>
          <p:txBody>
            <a:bodyPr wrap="square" lIns="0" tIns="9144" rIns="0" bIns="9144" rtlCol="0">
              <a:spAutoFit/>
            </a:bodyPr>
            <a:lstStyle/>
            <a:p>
              <a:pPr algn="ctr"/>
              <a:r>
                <a:rPr lang="en-US" sz="650" dirty="0" smtClean="0"/>
                <a:t>David Nelson, Ralph Kahn, </a:t>
              </a:r>
              <a:r>
                <a:rPr lang="en-US" sz="650" dirty="0"/>
                <a:t>Sebastian Val, </a:t>
              </a:r>
              <a:r>
                <a:rPr lang="en-US" sz="650" dirty="0" smtClean="0"/>
                <a:t>Ernest Koeberlein, Mike Tosca, David Diner, Cecelia Lawshe</a:t>
              </a:r>
              <a:endParaRPr lang="en-US" sz="650" dirty="0"/>
            </a:p>
          </p:txBody>
        </p:sp>
      </p:grpSp>
    </p:spTree>
    <p:extLst>
      <p:ext uri="{BB962C8B-B14F-4D97-AF65-F5344CB8AC3E}">
        <p14:creationId xmlns:p14="http://schemas.microsoft.com/office/powerpoint/2010/main" val="278430769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1"/>
          </p:nvPr>
        </p:nvSpPr>
        <p:spPr>
          <a:xfrm>
            <a:off x="7935909" y="6406741"/>
            <a:ext cx="838200" cy="304800"/>
          </a:xfrm>
        </p:spPr>
        <p:txBody>
          <a:bodyPr/>
          <a:lstStyle/>
          <a:p>
            <a:pPr>
              <a:defRPr/>
            </a:pPr>
            <a:fld id="{EA6A9BF6-7270-7044-9BF0-FC36E25CCA42}" type="slidenum">
              <a:rPr lang="en-US"/>
              <a:pPr>
                <a:defRPr/>
              </a:pPr>
              <a:t>12</a:t>
            </a:fld>
            <a:endParaRPr lang="en-US" dirty="0"/>
          </a:p>
        </p:txBody>
      </p:sp>
      <p:sp>
        <p:nvSpPr>
          <p:cNvPr id="12" name="Title 1"/>
          <p:cNvSpPr>
            <a:spLocks noGrp="1"/>
          </p:cNvSpPr>
          <p:nvPr>
            <p:ph type="title" sz="quarter"/>
          </p:nvPr>
        </p:nvSpPr>
        <p:spPr>
          <a:xfrm>
            <a:off x="2235030" y="151671"/>
            <a:ext cx="4724400" cy="533400"/>
          </a:xfrm>
        </p:spPr>
        <p:txBody>
          <a:bodyPr>
            <a:normAutofit/>
          </a:bodyPr>
          <a:lstStyle/>
          <a:p>
            <a:r>
              <a:rPr lang="en-US" sz="2600" dirty="0">
                <a:cs typeface="Cambria"/>
              </a:rPr>
              <a:t>Plume Project Website - </a:t>
            </a:r>
            <a:r>
              <a:rPr lang="en-US" sz="2600" dirty="0" smtClean="0">
                <a:cs typeface="Cambria"/>
              </a:rPr>
              <a:t>5</a:t>
            </a:r>
            <a:endParaRPr lang="en-US" sz="2600" dirty="0"/>
          </a:p>
        </p:txBody>
      </p:sp>
      <p:grpSp>
        <p:nvGrpSpPr>
          <p:cNvPr id="47" name="Group 46"/>
          <p:cNvGrpSpPr/>
          <p:nvPr/>
        </p:nvGrpSpPr>
        <p:grpSpPr>
          <a:xfrm>
            <a:off x="185024" y="789753"/>
            <a:ext cx="8721388" cy="5762302"/>
            <a:chOff x="185024" y="789753"/>
            <a:chExt cx="8721388" cy="5762302"/>
          </a:xfrm>
        </p:grpSpPr>
        <p:pic>
          <p:nvPicPr>
            <p:cNvPr id="3" name="Picture 2" descr="PlumeWebsit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043" y="2725117"/>
              <a:ext cx="5257861" cy="3826938"/>
            </a:xfrm>
            <a:prstGeom prst="rect">
              <a:avLst/>
            </a:prstGeom>
            <a:ln>
              <a:solidFill>
                <a:schemeClr val="tx1"/>
              </a:solidFill>
            </a:ln>
          </p:spPr>
        </p:pic>
        <p:sp>
          <p:nvSpPr>
            <p:cNvPr id="22" name="Rectangle 21"/>
            <p:cNvSpPr/>
            <p:nvPr/>
          </p:nvSpPr>
          <p:spPr>
            <a:xfrm>
              <a:off x="193435" y="4682755"/>
              <a:ext cx="1319682" cy="1754327"/>
            </a:xfrm>
            <a:prstGeom prst="rect">
              <a:avLst/>
            </a:prstGeom>
          </p:spPr>
          <p:txBody>
            <a:bodyPr wrap="square">
              <a:spAutoFit/>
            </a:bodyPr>
            <a:lstStyle/>
            <a:p>
              <a:pPr algn="r"/>
              <a:r>
                <a:rPr lang="en-US" sz="1200" b="1" dirty="0" smtClean="0">
                  <a:solidFill>
                    <a:srgbClr val="000090"/>
                  </a:solidFill>
                  <a:latin typeface="Arial"/>
                  <a:cs typeface="Arial"/>
                </a:rPr>
                <a:t>Click on a Plume/Cloud Number link to see a group of images of the plume and the height/wind retrieval results (next slides)</a:t>
              </a:r>
              <a:endParaRPr lang="en-US" sz="1200" b="1" dirty="0">
                <a:solidFill>
                  <a:srgbClr val="000090"/>
                </a:solidFill>
                <a:latin typeface="Arial"/>
                <a:cs typeface="Arial"/>
              </a:endParaRPr>
            </a:p>
          </p:txBody>
        </p:sp>
        <p:sp>
          <p:nvSpPr>
            <p:cNvPr id="17" name="TextBox 16"/>
            <p:cNvSpPr txBox="1"/>
            <p:nvPr/>
          </p:nvSpPr>
          <p:spPr>
            <a:xfrm>
              <a:off x="243896" y="789753"/>
              <a:ext cx="8603644" cy="1677382"/>
            </a:xfrm>
            <a:prstGeom prst="rect">
              <a:avLst/>
            </a:prstGeom>
            <a:noFill/>
          </p:spPr>
          <p:txBody>
            <a:bodyPr wrap="square" rtlCol="0">
              <a:spAutoFit/>
            </a:bodyPr>
            <a:lstStyle/>
            <a:p>
              <a:pPr marL="228600" indent="-228600">
                <a:spcBef>
                  <a:spcPts val="200"/>
                </a:spcBef>
                <a:buClr>
                  <a:srgbClr val="000090"/>
                </a:buClr>
                <a:buFont typeface="Arial"/>
                <a:buChar char="•"/>
              </a:pPr>
              <a:r>
                <a:rPr lang="en-US" sz="1400" b="1" dirty="0" smtClean="0">
                  <a:solidFill>
                    <a:srgbClr val="61391A"/>
                  </a:solidFill>
                  <a:latin typeface="Times New Roman"/>
                  <a:cs typeface="Times New Roman"/>
                </a:rPr>
                <a:t>The Details View page contains a table </a:t>
              </a:r>
              <a:r>
                <a:rPr lang="en-US" sz="1400" b="1" dirty="0">
                  <a:solidFill>
                    <a:srgbClr val="61391A"/>
                  </a:solidFill>
                  <a:latin typeface="Times New Roman"/>
                  <a:cs typeface="Times New Roman"/>
                </a:rPr>
                <a:t>that lists some of the </a:t>
              </a:r>
              <a:r>
                <a:rPr lang="en-US" sz="1400" b="1" dirty="0" smtClean="0">
                  <a:solidFill>
                    <a:srgbClr val="61391A"/>
                  </a:solidFill>
                  <a:latin typeface="Times New Roman"/>
                  <a:cs typeface="Times New Roman"/>
                </a:rPr>
                <a:t>attributes for each </a:t>
              </a:r>
              <a:r>
                <a:rPr lang="en-US" sz="1400" b="1" dirty="0">
                  <a:solidFill>
                    <a:srgbClr val="61391A"/>
                  </a:solidFill>
                  <a:latin typeface="Times New Roman"/>
                  <a:cs typeface="Times New Roman"/>
                </a:rPr>
                <a:t>plume retrieved in the </a:t>
              </a:r>
              <a:r>
                <a:rPr lang="en-US" sz="1400" b="1" dirty="0" smtClean="0">
                  <a:solidFill>
                    <a:srgbClr val="61391A"/>
                  </a:solidFill>
                  <a:latin typeface="Times New Roman"/>
                  <a:cs typeface="Times New Roman"/>
                </a:rPr>
                <a:t>search belonging to the </a:t>
              </a:r>
              <a:r>
                <a:rPr lang="en-US" sz="1400" b="1" dirty="0">
                  <a:solidFill>
                    <a:srgbClr val="61391A"/>
                  </a:solidFill>
                  <a:latin typeface="Times New Roman"/>
                  <a:cs typeface="Times New Roman"/>
                </a:rPr>
                <a:t>selected </a:t>
              </a:r>
              <a:r>
                <a:rPr lang="en-US" sz="1400" b="1" dirty="0" smtClean="0">
                  <a:solidFill>
                    <a:srgbClr val="61391A"/>
                  </a:solidFill>
                  <a:latin typeface="Times New Roman"/>
                  <a:cs typeface="Times New Roman"/>
                </a:rPr>
                <a:t>orbit(s).  Additional attributes are available in the Summary table.</a:t>
              </a:r>
            </a:p>
            <a:p>
              <a:pPr marL="228600" indent="-228600">
                <a:spcBef>
                  <a:spcPts val="200"/>
                </a:spcBef>
                <a:buClr>
                  <a:srgbClr val="000090"/>
                </a:buClr>
                <a:buFont typeface="Arial"/>
                <a:buChar char="•"/>
              </a:pPr>
              <a:r>
                <a:rPr lang="en-US" sz="1400" b="1" dirty="0" smtClean="0">
                  <a:solidFill>
                    <a:srgbClr val="61391A"/>
                  </a:solidFill>
                  <a:latin typeface="Times New Roman"/>
                  <a:cs typeface="Times New Roman"/>
                </a:rPr>
                <a:t>You can toggle the sort order for any attribute whose column title is a colored link.</a:t>
              </a:r>
            </a:p>
            <a:p>
              <a:pPr marL="228600" indent="-228600">
                <a:spcBef>
                  <a:spcPts val="200"/>
                </a:spcBef>
                <a:buClr>
                  <a:srgbClr val="000090"/>
                </a:buClr>
                <a:buFont typeface="Arial"/>
                <a:buChar char="•"/>
              </a:pPr>
              <a:r>
                <a:rPr lang="en-US" sz="1400" b="1" dirty="0" smtClean="0">
                  <a:solidFill>
                    <a:srgbClr val="61391A"/>
                  </a:solidFill>
                  <a:latin typeface="Times New Roman"/>
                  <a:cs typeface="Times New Roman"/>
                </a:rPr>
                <a:t>After you select plumes to download, click the Review File Selections button at the bottom to confirm your selections and to order the data by entering the email address where you want your selections sent.</a:t>
              </a:r>
            </a:p>
            <a:p>
              <a:pPr marL="228600" indent="-228600">
                <a:spcBef>
                  <a:spcPts val="200"/>
                </a:spcBef>
                <a:buClr>
                  <a:srgbClr val="000090"/>
                </a:buClr>
                <a:buFont typeface="Arial"/>
                <a:buChar char="•"/>
              </a:pPr>
              <a:r>
                <a:rPr lang="en-US" sz="1400" b="1" dirty="0" smtClean="0">
                  <a:solidFill>
                    <a:srgbClr val="61391A"/>
                  </a:solidFill>
                  <a:latin typeface="Times New Roman"/>
                  <a:cs typeface="Times New Roman"/>
                </a:rPr>
                <a:t>After placing your order, you’ll receive an email with a cURL file and instructions for downloading your data. You need the “curl” app to do this – it’s standard with Macs – PC users can download a free copy.</a:t>
              </a:r>
              <a:endParaRPr lang="en-US" sz="1400" b="1" dirty="0">
                <a:solidFill>
                  <a:srgbClr val="61391A"/>
                </a:solidFill>
                <a:latin typeface="Times New Roman"/>
                <a:cs typeface="Times New Roman"/>
              </a:endParaRPr>
            </a:p>
          </p:txBody>
        </p:sp>
        <p:sp>
          <p:nvSpPr>
            <p:cNvPr id="26" name="Rectangle 25"/>
            <p:cNvSpPr/>
            <p:nvPr/>
          </p:nvSpPr>
          <p:spPr>
            <a:xfrm>
              <a:off x="7173908" y="2636419"/>
              <a:ext cx="1648401" cy="1092607"/>
            </a:xfrm>
            <a:prstGeom prst="rect">
              <a:avLst/>
            </a:prstGeom>
          </p:spPr>
          <p:txBody>
            <a:bodyPr wrap="square">
              <a:spAutoFit/>
            </a:bodyPr>
            <a:lstStyle/>
            <a:p>
              <a:r>
                <a:rPr lang="en-US" sz="1300" b="1" dirty="0" smtClean="0">
                  <a:solidFill>
                    <a:srgbClr val="FF0000"/>
                  </a:solidFill>
                  <a:latin typeface="Arial"/>
                  <a:cs typeface="Arial"/>
                </a:rPr>
                <a:t>Click on a </a:t>
              </a:r>
              <a:r>
                <a:rPr lang="en-US" sz="1300" b="1" dirty="0" smtClean="0">
                  <a:solidFill>
                    <a:schemeClr val="accent6">
                      <a:lumMod val="50000"/>
                    </a:schemeClr>
                  </a:solidFill>
                  <a:latin typeface="Arial"/>
                  <a:cs typeface="Arial"/>
                </a:rPr>
                <a:t>View</a:t>
              </a:r>
              <a:r>
                <a:rPr lang="en-US" sz="1300" b="1" dirty="0" smtClean="0">
                  <a:solidFill>
                    <a:srgbClr val="FF0000"/>
                  </a:solidFill>
                  <a:latin typeface="Arial"/>
                  <a:cs typeface="Arial"/>
                </a:rPr>
                <a:t> link to see a text file containing the raw (text) data file for the plume</a:t>
              </a:r>
              <a:endParaRPr lang="en-US" sz="1300" b="1" dirty="0">
                <a:solidFill>
                  <a:srgbClr val="FF0000"/>
                </a:solidFill>
                <a:latin typeface="Arial"/>
                <a:cs typeface="Arial"/>
              </a:endParaRPr>
            </a:p>
          </p:txBody>
        </p:sp>
        <p:cxnSp>
          <p:nvCxnSpPr>
            <p:cNvPr id="27" name="Straight Arrow Connector 26"/>
            <p:cNvCxnSpPr/>
            <p:nvPr/>
          </p:nvCxnSpPr>
          <p:spPr bwMode="auto">
            <a:xfrm flipH="1">
              <a:off x="6492682" y="3667132"/>
              <a:ext cx="706458" cy="1169109"/>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a:xfrm>
              <a:off x="7173908" y="4064662"/>
              <a:ext cx="1732504" cy="2092881"/>
            </a:xfrm>
            <a:prstGeom prst="rect">
              <a:avLst/>
            </a:prstGeom>
          </p:spPr>
          <p:txBody>
            <a:bodyPr wrap="square">
              <a:spAutoFit/>
            </a:bodyPr>
            <a:lstStyle/>
            <a:p>
              <a:r>
                <a:rPr lang="en-US" sz="1300" b="1" dirty="0" smtClean="0">
                  <a:solidFill>
                    <a:srgbClr val="FF0000"/>
                  </a:solidFill>
                  <a:latin typeface="Arial"/>
                  <a:cs typeface="Arial"/>
                </a:rPr>
                <a:t>Check all the Download File checkboxes for the plumes whose raw data files you want to download, or click the Check All button at the bottom to select all raw data files</a:t>
              </a:r>
              <a:endParaRPr lang="en-US" sz="1300" b="1" dirty="0">
                <a:solidFill>
                  <a:srgbClr val="FF0000"/>
                </a:solidFill>
                <a:latin typeface="Arial"/>
                <a:cs typeface="Arial"/>
              </a:endParaRPr>
            </a:p>
          </p:txBody>
        </p:sp>
        <p:cxnSp>
          <p:nvCxnSpPr>
            <p:cNvPr id="16" name="Straight Arrow Connector 15"/>
            <p:cNvCxnSpPr/>
            <p:nvPr/>
          </p:nvCxnSpPr>
          <p:spPr bwMode="auto">
            <a:xfrm flipH="1">
              <a:off x="5575969" y="5862365"/>
              <a:ext cx="1597940" cy="504651"/>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p:cNvCxnSpPr>
              <a:stCxn id="19" idx="2"/>
            </p:cNvCxnSpPr>
            <p:nvPr/>
          </p:nvCxnSpPr>
          <p:spPr>
            <a:xfrm flipH="1">
              <a:off x="1429736" y="6085252"/>
              <a:ext cx="891485" cy="197656"/>
            </a:xfrm>
            <a:prstGeom prst="straightConnector1">
              <a:avLst/>
            </a:prstGeom>
            <a:ln w="19050">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321221" y="6022170"/>
              <a:ext cx="386870" cy="126164"/>
            </a:xfrm>
            <a:prstGeom prst="ellipse">
              <a:avLst/>
            </a:prstGeom>
            <a:noFill/>
            <a:ln w="1905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cxnSp>
          <p:nvCxnSpPr>
            <p:cNvPr id="31" name="Straight Arrow Connector 30"/>
            <p:cNvCxnSpPr/>
            <p:nvPr/>
          </p:nvCxnSpPr>
          <p:spPr bwMode="auto">
            <a:xfrm flipH="1">
              <a:off x="6728167" y="4719494"/>
              <a:ext cx="455170" cy="293375"/>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9" name="TextBox 38"/>
            <p:cNvSpPr txBox="1"/>
            <p:nvPr/>
          </p:nvSpPr>
          <p:spPr>
            <a:xfrm>
              <a:off x="2596896" y="3476533"/>
              <a:ext cx="3422955" cy="118494"/>
            </a:xfrm>
            <a:prstGeom prst="rect">
              <a:avLst/>
            </a:prstGeom>
            <a:solidFill>
              <a:schemeClr val="bg1"/>
            </a:solidFill>
          </p:spPr>
          <p:txBody>
            <a:bodyPr wrap="square" lIns="0" tIns="9144" rIns="0" bIns="9144" rtlCol="0">
              <a:spAutoFit/>
            </a:bodyPr>
            <a:lstStyle/>
            <a:p>
              <a:r>
                <a:rPr lang="en-US" sz="650" dirty="0" smtClean="0"/>
                <a:t>David Nelson, Ralph Kahn, </a:t>
              </a:r>
              <a:r>
                <a:rPr lang="en-US" sz="650" dirty="0"/>
                <a:t>Sebastian Val, </a:t>
              </a:r>
              <a:r>
                <a:rPr lang="en-US" sz="650" dirty="0" smtClean="0"/>
                <a:t>Ernest Koeberlein, Mike Tosca, David Diner, Cecelia Lawshe</a:t>
              </a:r>
              <a:endParaRPr lang="en-US" sz="650" dirty="0"/>
            </a:p>
          </p:txBody>
        </p:sp>
        <p:sp>
          <p:nvSpPr>
            <p:cNvPr id="40" name="Rectangle 39"/>
            <p:cNvSpPr/>
            <p:nvPr/>
          </p:nvSpPr>
          <p:spPr>
            <a:xfrm>
              <a:off x="185024" y="2898161"/>
              <a:ext cx="1328814" cy="1292662"/>
            </a:xfrm>
            <a:prstGeom prst="rect">
              <a:avLst/>
            </a:prstGeom>
          </p:spPr>
          <p:txBody>
            <a:bodyPr wrap="square">
              <a:spAutoFit/>
            </a:bodyPr>
            <a:lstStyle/>
            <a:p>
              <a:pPr algn="r"/>
              <a:r>
                <a:rPr lang="en-US" sz="1300" b="1" dirty="0" smtClean="0">
                  <a:solidFill>
                    <a:srgbClr val="FF0000"/>
                  </a:solidFill>
                  <a:latin typeface="Arial"/>
                  <a:cs typeface="Arial"/>
                </a:rPr>
                <a:t>Click on a column header to sort the plume records by that attribute</a:t>
              </a:r>
              <a:endParaRPr lang="en-US" sz="1300" b="1" dirty="0">
                <a:solidFill>
                  <a:srgbClr val="FF0000"/>
                </a:solidFill>
                <a:latin typeface="Arial"/>
                <a:cs typeface="Arial"/>
              </a:endParaRPr>
            </a:p>
          </p:txBody>
        </p:sp>
        <p:cxnSp>
          <p:nvCxnSpPr>
            <p:cNvPr id="41" name="Straight Arrow Connector 40"/>
            <p:cNvCxnSpPr>
              <a:stCxn id="40" idx="3"/>
            </p:cNvCxnSpPr>
            <p:nvPr/>
          </p:nvCxnSpPr>
          <p:spPr bwMode="auto">
            <a:xfrm>
              <a:off x="1513838" y="3544492"/>
              <a:ext cx="2354858" cy="871207"/>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1724432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E274D43F-D332-0F45-AE34-B3BADEC43EE9}" type="slidenum">
              <a:rPr lang="en-US" smtClean="0"/>
              <a:pPr>
                <a:defRPr/>
              </a:pPr>
              <a:t>13</a:t>
            </a:fld>
            <a:endParaRPr lang="en-US" dirty="0"/>
          </a:p>
        </p:txBody>
      </p:sp>
      <p:grpSp>
        <p:nvGrpSpPr>
          <p:cNvPr id="29" name="Group 28"/>
          <p:cNvGrpSpPr/>
          <p:nvPr/>
        </p:nvGrpSpPr>
        <p:grpSpPr>
          <a:xfrm>
            <a:off x="483731" y="218958"/>
            <a:ext cx="8363810" cy="6375151"/>
            <a:chOff x="408039" y="218958"/>
            <a:chExt cx="8363810" cy="6375151"/>
          </a:xfrm>
        </p:grpSpPr>
        <p:pic>
          <p:nvPicPr>
            <p:cNvPr id="2" name="Picture 1" descr="PlumeWebsite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39" y="933605"/>
              <a:ext cx="5421170" cy="5660504"/>
            </a:xfrm>
            <a:prstGeom prst="rect">
              <a:avLst/>
            </a:prstGeom>
            <a:ln>
              <a:solidFill>
                <a:schemeClr val="tx1"/>
              </a:solidFill>
            </a:ln>
          </p:spPr>
        </p:pic>
        <p:sp>
          <p:nvSpPr>
            <p:cNvPr id="4" name="Title 1"/>
            <p:cNvSpPr txBox="1">
              <a:spLocks/>
            </p:cNvSpPr>
            <p:nvPr/>
          </p:nvSpPr>
          <p:spPr>
            <a:xfrm>
              <a:off x="738013" y="218958"/>
              <a:ext cx="4425855" cy="5334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3000" b="1" i="0" kern="1200">
                  <a:solidFill>
                    <a:srgbClr val="000090"/>
                  </a:solidFill>
                  <a:latin typeface="Times New Roman"/>
                  <a:ea typeface="+mj-ea"/>
                  <a:cs typeface="Times New Roman"/>
                </a:defRPr>
              </a:lvl1pPr>
            </a:lstStyle>
            <a:p>
              <a:r>
                <a:rPr lang="en-US" sz="2600" dirty="0" smtClean="0">
                  <a:cs typeface="Cambria"/>
                </a:rPr>
                <a:t>Plume Project Website - 6</a:t>
              </a:r>
              <a:endParaRPr lang="en-US" sz="2600" dirty="0"/>
            </a:p>
          </p:txBody>
        </p:sp>
        <p:sp>
          <p:nvSpPr>
            <p:cNvPr id="6" name="TextBox 5"/>
            <p:cNvSpPr txBox="1"/>
            <p:nvPr/>
          </p:nvSpPr>
          <p:spPr>
            <a:xfrm>
              <a:off x="6097403" y="473066"/>
              <a:ext cx="2674446" cy="5678479"/>
            </a:xfrm>
            <a:prstGeom prst="rect">
              <a:avLst/>
            </a:prstGeom>
            <a:noFill/>
          </p:spPr>
          <p:txBody>
            <a:bodyPr wrap="square" rtlCol="0">
              <a:spAutoFit/>
            </a:bodyPr>
            <a:lstStyle/>
            <a:p>
              <a:r>
                <a:rPr lang="en-US" sz="1100" b="1" dirty="0" smtClean="0">
                  <a:solidFill>
                    <a:srgbClr val="FF0000"/>
                  </a:solidFill>
                  <a:latin typeface="Arial"/>
                  <a:cs typeface="Arial"/>
                </a:rPr>
                <a:t>These are the first four images shown for every plume:</a:t>
              </a:r>
            </a:p>
            <a:p>
              <a:endParaRPr lang="en-US" sz="1100" b="1" dirty="0" smtClean="0">
                <a:solidFill>
                  <a:srgbClr val="FF0000"/>
                </a:solidFill>
                <a:latin typeface="Arial"/>
                <a:cs typeface="Arial"/>
              </a:endParaRPr>
            </a:p>
            <a:p>
              <a:r>
                <a:rPr lang="en-US" sz="1100" b="1" dirty="0" smtClean="0">
                  <a:solidFill>
                    <a:srgbClr val="FF0000"/>
                  </a:solidFill>
                  <a:latin typeface="Arial"/>
                  <a:cs typeface="Arial"/>
                </a:rPr>
                <a:t>This line identifies the current plume, including the MISR band with which it was retrieved, and states whether it is the Better or the Poorer of the red-band or blue-band retrievals, as judged by a MISR staff member</a:t>
              </a:r>
            </a:p>
            <a:p>
              <a:endParaRPr lang="en-US" sz="1100" b="1" dirty="0" smtClean="0">
                <a:solidFill>
                  <a:srgbClr val="FF0000"/>
                </a:solidFill>
                <a:latin typeface="Arial"/>
                <a:cs typeface="Arial"/>
              </a:endParaRPr>
            </a:p>
            <a:p>
              <a:r>
                <a:rPr lang="en-US" sz="1100" b="1" dirty="0" smtClean="0">
                  <a:solidFill>
                    <a:srgbClr val="FF0000"/>
                  </a:solidFill>
                  <a:latin typeface="Arial"/>
                  <a:cs typeface="Arial"/>
                </a:rPr>
                <a:t>The View/Download Raw Data link is another way to access the raw data (text) file</a:t>
              </a:r>
            </a:p>
            <a:p>
              <a:endParaRPr lang="en-US" sz="1100" b="1" dirty="0" smtClean="0">
                <a:solidFill>
                  <a:srgbClr val="FF0000"/>
                </a:solidFill>
                <a:latin typeface="Arial"/>
                <a:cs typeface="Arial"/>
              </a:endParaRPr>
            </a:p>
            <a:p>
              <a:r>
                <a:rPr lang="en-US" sz="1100" b="1" dirty="0" smtClean="0">
                  <a:solidFill>
                    <a:srgbClr val="FF0000"/>
                  </a:solidFill>
                  <a:latin typeface="Arial"/>
                  <a:cs typeface="Arial"/>
                </a:rPr>
                <a:t>Location </a:t>
              </a:r>
              <a:r>
                <a:rPr lang="en-US" sz="1100" b="1" dirty="0">
                  <a:solidFill>
                    <a:srgbClr val="FF0000"/>
                  </a:solidFill>
                  <a:latin typeface="Arial"/>
                  <a:cs typeface="Arial"/>
                </a:rPr>
                <a:t>map shows where this plume and nearby MISR blocks are </a:t>
              </a:r>
              <a:r>
                <a:rPr lang="en-US" sz="1100" b="1" dirty="0" smtClean="0">
                  <a:solidFill>
                    <a:srgbClr val="FF0000"/>
                  </a:solidFill>
                  <a:latin typeface="Arial"/>
                  <a:cs typeface="Arial"/>
                </a:rPr>
                <a:t>found</a:t>
              </a:r>
            </a:p>
            <a:p>
              <a:endParaRPr lang="en-US" sz="1100" b="1" dirty="0">
                <a:solidFill>
                  <a:srgbClr val="FF0000"/>
                </a:solidFill>
                <a:latin typeface="Arial"/>
                <a:cs typeface="Arial"/>
              </a:endParaRPr>
            </a:p>
            <a:p>
              <a:r>
                <a:rPr lang="en-US" sz="1100" b="1" dirty="0" smtClean="0">
                  <a:solidFill>
                    <a:srgbClr val="FF0000"/>
                  </a:solidFill>
                  <a:latin typeface="Arial"/>
                  <a:cs typeface="Arial"/>
                </a:rPr>
                <a:t>Two static images of the An cameras view of this scene are displayed: one showing the digitized polygon, direction line and plume name/plume origin, and the other showing successful retrievals of wind-corrected heights, color-coded and with a scale bar</a:t>
              </a:r>
            </a:p>
            <a:p>
              <a:endParaRPr lang="en-US" sz="1100" b="1" dirty="0" smtClean="0">
                <a:solidFill>
                  <a:srgbClr val="FF0000"/>
                </a:solidFill>
                <a:latin typeface="Arial"/>
                <a:cs typeface="Arial"/>
              </a:endParaRPr>
            </a:p>
            <a:p>
              <a:r>
                <a:rPr lang="en-US" sz="1100" b="1" dirty="0" smtClean="0">
                  <a:solidFill>
                    <a:srgbClr val="FF0000"/>
                  </a:solidFill>
                  <a:latin typeface="Arial"/>
                  <a:cs typeface="Arial"/>
                </a:rPr>
                <a:t>The animation window plays a 9-frame video, 1 image per MISR camera, that is best viewed by opening the animation in another window, then grabbing the handle and dragging it back-and-forth</a:t>
              </a:r>
              <a:endParaRPr lang="en-US" sz="1100" b="1" dirty="0">
                <a:solidFill>
                  <a:srgbClr val="FF0000"/>
                </a:solidFill>
                <a:latin typeface="Arial"/>
                <a:cs typeface="Arial"/>
              </a:endParaRPr>
            </a:p>
          </p:txBody>
        </p:sp>
        <p:cxnSp>
          <p:nvCxnSpPr>
            <p:cNvPr id="8" name="Straight Arrow Connector 7"/>
            <p:cNvCxnSpPr/>
            <p:nvPr/>
          </p:nvCxnSpPr>
          <p:spPr>
            <a:xfrm flipH="1" flipV="1">
              <a:off x="4491053" y="1026124"/>
              <a:ext cx="1623169" cy="126163"/>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5323665" y="2834460"/>
              <a:ext cx="790558" cy="201858"/>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1682044" y="1177532"/>
              <a:ext cx="4440588" cy="1093399"/>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994035" y="4432520"/>
              <a:ext cx="3137008" cy="210271"/>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909933" y="3313876"/>
              <a:ext cx="3212699" cy="521473"/>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483457" y="5340892"/>
              <a:ext cx="605534" cy="193451"/>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1868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E274D43F-D332-0F45-AE34-B3BADEC43EE9}" type="slidenum">
              <a:rPr lang="en-US" smtClean="0"/>
              <a:pPr>
                <a:defRPr/>
              </a:pPr>
              <a:t>14</a:t>
            </a:fld>
            <a:endParaRPr lang="en-US" dirty="0"/>
          </a:p>
        </p:txBody>
      </p:sp>
      <p:grpSp>
        <p:nvGrpSpPr>
          <p:cNvPr id="25" name="Group 24"/>
          <p:cNvGrpSpPr/>
          <p:nvPr/>
        </p:nvGrpSpPr>
        <p:grpSpPr>
          <a:xfrm>
            <a:off x="465500" y="471284"/>
            <a:ext cx="8503969" cy="6059479"/>
            <a:chOff x="465500" y="471284"/>
            <a:chExt cx="8503969" cy="6059479"/>
          </a:xfrm>
        </p:grpSpPr>
        <p:pic>
          <p:nvPicPr>
            <p:cNvPr id="5" name="Picture 4" descr="PlumeWebsite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00" y="504653"/>
              <a:ext cx="4589036" cy="6026110"/>
            </a:xfrm>
            <a:prstGeom prst="rect">
              <a:avLst/>
            </a:prstGeom>
            <a:ln>
              <a:solidFill>
                <a:schemeClr val="tx1"/>
              </a:solidFill>
            </a:ln>
          </p:spPr>
        </p:pic>
        <p:sp>
          <p:nvSpPr>
            <p:cNvPr id="4" name="Title 1"/>
            <p:cNvSpPr txBox="1">
              <a:spLocks/>
            </p:cNvSpPr>
            <p:nvPr/>
          </p:nvSpPr>
          <p:spPr>
            <a:xfrm>
              <a:off x="5130227" y="471284"/>
              <a:ext cx="3839242" cy="5334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3000" b="1" i="0" kern="1200">
                  <a:solidFill>
                    <a:srgbClr val="000090"/>
                  </a:solidFill>
                  <a:latin typeface="Times New Roman"/>
                  <a:ea typeface="+mj-ea"/>
                  <a:cs typeface="Times New Roman"/>
                </a:defRPr>
              </a:lvl1pPr>
            </a:lstStyle>
            <a:p>
              <a:r>
                <a:rPr lang="en-US" sz="2600" dirty="0" smtClean="0">
                  <a:cs typeface="Cambria"/>
                </a:rPr>
                <a:t>Plume Project Website - 7</a:t>
              </a:r>
              <a:endParaRPr lang="en-US" sz="2600" dirty="0"/>
            </a:p>
          </p:txBody>
        </p:sp>
        <p:sp>
          <p:nvSpPr>
            <p:cNvPr id="6" name="TextBox 5"/>
            <p:cNvSpPr txBox="1"/>
            <p:nvPr/>
          </p:nvSpPr>
          <p:spPr>
            <a:xfrm>
              <a:off x="5559149" y="1305742"/>
              <a:ext cx="3212699" cy="5078312"/>
            </a:xfrm>
            <a:prstGeom prst="rect">
              <a:avLst/>
            </a:prstGeom>
            <a:noFill/>
          </p:spPr>
          <p:txBody>
            <a:bodyPr wrap="square" rtlCol="0">
              <a:spAutoFit/>
            </a:bodyPr>
            <a:lstStyle/>
            <a:p>
              <a:r>
                <a:rPr lang="en-US" sz="1200" b="1" dirty="0">
                  <a:solidFill>
                    <a:srgbClr val="FF0000"/>
                  </a:solidFill>
                  <a:latin typeface="Arial"/>
                  <a:cs typeface="Arial"/>
                </a:rPr>
                <a:t>These are the </a:t>
              </a:r>
              <a:r>
                <a:rPr lang="en-US" sz="1200" b="1" dirty="0" smtClean="0">
                  <a:solidFill>
                    <a:srgbClr val="FF0000"/>
                  </a:solidFill>
                  <a:latin typeface="Arial"/>
                  <a:cs typeface="Arial"/>
                </a:rPr>
                <a:t>remaining three images </a:t>
              </a:r>
              <a:r>
                <a:rPr lang="en-US" sz="1200" b="1" dirty="0">
                  <a:solidFill>
                    <a:srgbClr val="FF0000"/>
                  </a:solidFill>
                  <a:latin typeface="Arial"/>
                  <a:cs typeface="Arial"/>
                </a:rPr>
                <a:t>shown for every plume:</a:t>
              </a:r>
            </a:p>
            <a:p>
              <a:endParaRPr lang="en-US" sz="1200" b="1" dirty="0" smtClean="0">
                <a:solidFill>
                  <a:srgbClr val="FF0000"/>
                </a:solidFill>
                <a:latin typeface="Arial"/>
                <a:cs typeface="Arial"/>
              </a:endParaRPr>
            </a:p>
            <a:p>
              <a:endParaRPr lang="en-US" sz="1200" b="1" dirty="0" smtClean="0">
                <a:solidFill>
                  <a:srgbClr val="FF0000"/>
                </a:solidFill>
                <a:latin typeface="Arial"/>
                <a:cs typeface="Arial"/>
              </a:endParaRPr>
            </a:p>
            <a:p>
              <a:r>
                <a:rPr lang="en-US" sz="1200" b="1" dirty="0" smtClean="0">
                  <a:solidFill>
                    <a:srgbClr val="FF0000"/>
                  </a:solidFill>
                  <a:latin typeface="Arial"/>
                  <a:cs typeface="Arial"/>
                </a:rPr>
                <a:t>Four histograms summarize the zero-wind and wind-corrected heights and the across-swath and along-</a:t>
              </a:r>
              <a:r>
                <a:rPr lang="en-US" sz="1200" b="1" dirty="0">
                  <a:solidFill>
                    <a:srgbClr val="FF0000"/>
                  </a:solidFill>
                  <a:latin typeface="Arial"/>
                  <a:cs typeface="Arial"/>
                </a:rPr>
                <a:t>swath </a:t>
              </a:r>
              <a:r>
                <a:rPr lang="en-US" sz="1200" b="1" dirty="0" smtClean="0">
                  <a:solidFill>
                    <a:srgbClr val="FF0000"/>
                  </a:solidFill>
                  <a:latin typeface="Arial"/>
                  <a:cs typeface="Arial"/>
                </a:rPr>
                <a:t>wind speeds retrieved for this plume – they correspond to the four parameters plotted in the profile plots to their left</a:t>
              </a:r>
            </a:p>
            <a:p>
              <a:endParaRPr lang="en-US" sz="1200" b="1" dirty="0" smtClean="0">
                <a:solidFill>
                  <a:srgbClr val="FF0000"/>
                </a:solidFill>
                <a:latin typeface="Arial"/>
                <a:cs typeface="Arial"/>
              </a:endParaRPr>
            </a:p>
            <a:p>
              <a:endParaRPr lang="en-US" sz="1200" b="1" dirty="0" smtClean="0">
                <a:solidFill>
                  <a:srgbClr val="FF0000"/>
                </a:solidFill>
                <a:latin typeface="Arial"/>
                <a:cs typeface="Arial"/>
              </a:endParaRPr>
            </a:p>
            <a:p>
              <a:r>
                <a:rPr lang="en-US" sz="1200" b="1" dirty="0" smtClean="0">
                  <a:solidFill>
                    <a:srgbClr val="FF0000"/>
                  </a:solidFill>
                  <a:latin typeface="Arial"/>
                  <a:cs typeface="Arial"/>
                </a:rPr>
                <a:t>The height and wind profiles display terrain heights and retrieval results projected onto a line of section that runs from the first point digitized (the origin) to the point farthest from the origin</a:t>
              </a:r>
            </a:p>
            <a:p>
              <a:endParaRPr lang="en-US" sz="1200" b="1" dirty="0">
                <a:solidFill>
                  <a:srgbClr val="FF0000"/>
                </a:solidFill>
                <a:latin typeface="Arial"/>
                <a:cs typeface="Arial"/>
              </a:endParaRPr>
            </a:p>
            <a:p>
              <a:endParaRPr lang="en-US" sz="1200" b="1" dirty="0" smtClean="0">
                <a:solidFill>
                  <a:srgbClr val="FF0000"/>
                </a:solidFill>
                <a:latin typeface="Arial"/>
                <a:cs typeface="Arial"/>
              </a:endParaRPr>
            </a:p>
            <a:p>
              <a:r>
                <a:rPr lang="en-US" sz="1200" b="1" dirty="0" smtClean="0">
                  <a:solidFill>
                    <a:srgbClr val="FF0000"/>
                  </a:solidFill>
                  <a:latin typeface="Arial"/>
                  <a:cs typeface="Arial"/>
                </a:rPr>
                <a:t>Aerosol histograms summarize MISR standard product aerosol retrievals near the digitized plume (aerosol optical depth, angstrom exponent, single-scatter albedo and fraction of AOD attributable to small, medium and large particles) – their native resolution is 17.6 km</a:t>
              </a:r>
            </a:p>
          </p:txBody>
        </p:sp>
        <p:cxnSp>
          <p:nvCxnSpPr>
            <p:cNvPr id="8" name="Straight Arrow Connector 7"/>
            <p:cNvCxnSpPr/>
            <p:nvPr/>
          </p:nvCxnSpPr>
          <p:spPr>
            <a:xfrm flipH="1" flipV="1">
              <a:off x="5004075" y="2312987"/>
              <a:ext cx="555073" cy="42052"/>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986440" y="5315660"/>
              <a:ext cx="1547478" cy="25233"/>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623989" y="3540970"/>
              <a:ext cx="2901518" cy="311201"/>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1422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5"/>
          <p:cNvSpPr txBox="1">
            <a:spLocks noChangeArrowheads="1"/>
          </p:cNvSpPr>
          <p:nvPr/>
        </p:nvSpPr>
        <p:spPr bwMode="auto">
          <a:xfrm>
            <a:off x="173877" y="235780"/>
            <a:ext cx="8770983" cy="523220"/>
          </a:xfrm>
          <a:prstGeom prst="rect">
            <a:avLst/>
          </a:prstGeom>
          <a:noFill/>
          <a:ln w="9525">
            <a:noFill/>
            <a:miter lim="800000"/>
            <a:headEnd/>
            <a:tailEnd/>
          </a:ln>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2700" b="1" dirty="0" smtClean="0">
                <a:solidFill>
                  <a:srgbClr val="000090"/>
                </a:solidFill>
                <a:latin typeface="Times New Roman"/>
                <a:cs typeface="Times New Roman"/>
              </a:rPr>
              <a:t>Alaska-Yukon </a:t>
            </a:r>
            <a:r>
              <a:rPr lang="en-US" sz="2700" b="1" dirty="0">
                <a:solidFill>
                  <a:srgbClr val="000090"/>
                </a:solidFill>
                <a:latin typeface="Times New Roman"/>
                <a:cs typeface="Times New Roman"/>
              </a:rPr>
              <a:t>Fire Plume Statistics, Summer 2004</a:t>
            </a:r>
          </a:p>
        </p:txBody>
      </p:sp>
      <p:grpSp>
        <p:nvGrpSpPr>
          <p:cNvPr id="2" name="Group 1"/>
          <p:cNvGrpSpPr/>
          <p:nvPr/>
        </p:nvGrpSpPr>
        <p:grpSpPr>
          <a:xfrm>
            <a:off x="486580" y="965713"/>
            <a:ext cx="8247378" cy="5478560"/>
            <a:chOff x="486580" y="965713"/>
            <a:chExt cx="8247378" cy="5478560"/>
          </a:xfrm>
        </p:grpSpPr>
        <p:sp>
          <p:nvSpPr>
            <p:cNvPr id="14342" name="Text Box 15"/>
            <p:cNvSpPr txBox="1">
              <a:spLocks noChangeArrowheads="1"/>
            </p:cNvSpPr>
            <p:nvPr/>
          </p:nvSpPr>
          <p:spPr bwMode="auto">
            <a:xfrm>
              <a:off x="4604683" y="5649332"/>
              <a:ext cx="4129275"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ts val="200"/>
                </a:spcBef>
              </a:pPr>
              <a:r>
                <a:rPr lang="en-US" sz="1400" b="1" dirty="0" smtClean="0">
                  <a:solidFill>
                    <a:srgbClr val="000090"/>
                  </a:solidFill>
                  <a:latin typeface="Arial"/>
                  <a:cs typeface="Arial"/>
                </a:rPr>
                <a:t>First science results from Plume Website data</a:t>
              </a:r>
              <a:endParaRPr lang="en-US" sz="1400" b="1" dirty="0">
                <a:solidFill>
                  <a:srgbClr val="000090"/>
                </a:solidFill>
                <a:latin typeface="Arial"/>
                <a:cs typeface="Arial"/>
              </a:endParaRPr>
            </a:p>
            <a:p>
              <a:pPr algn="ctr">
                <a:spcBef>
                  <a:spcPts val="200"/>
                </a:spcBef>
              </a:pPr>
              <a:r>
                <a:rPr lang="en-US" sz="1400" b="1" dirty="0" smtClean="0">
                  <a:solidFill>
                    <a:srgbClr val="000090"/>
                  </a:solidFill>
                  <a:latin typeface="Arial"/>
                  <a:cs typeface="Arial"/>
                </a:rPr>
                <a:t>R. Kahn</a:t>
              </a:r>
              <a:r>
                <a:rPr lang="en-US" sz="1400" b="1" dirty="0">
                  <a:solidFill>
                    <a:srgbClr val="000090"/>
                  </a:solidFill>
                  <a:latin typeface="Arial"/>
                  <a:cs typeface="Arial"/>
                </a:rPr>
                <a:t>, </a:t>
              </a:r>
              <a:r>
                <a:rPr lang="en-US" sz="1400" b="1" dirty="0" smtClean="0">
                  <a:solidFill>
                    <a:srgbClr val="000090"/>
                  </a:solidFill>
                  <a:latin typeface="Arial"/>
                  <a:cs typeface="Arial"/>
                </a:rPr>
                <a:t>Y. </a:t>
              </a:r>
              <a:r>
                <a:rPr lang="en-US" sz="1400" b="1" dirty="0">
                  <a:solidFill>
                    <a:srgbClr val="000090"/>
                  </a:solidFill>
                  <a:latin typeface="Arial"/>
                  <a:cs typeface="Arial"/>
                </a:rPr>
                <a:t>Chen, </a:t>
              </a:r>
              <a:r>
                <a:rPr lang="en-US" sz="1400" b="1" dirty="0" smtClean="0">
                  <a:solidFill>
                    <a:srgbClr val="000090"/>
                  </a:solidFill>
                  <a:latin typeface="Arial"/>
                  <a:cs typeface="Arial"/>
                </a:rPr>
                <a:t>D. </a:t>
              </a:r>
              <a:r>
                <a:rPr lang="en-US" sz="1400" b="1" dirty="0">
                  <a:solidFill>
                    <a:srgbClr val="000090"/>
                  </a:solidFill>
                  <a:latin typeface="Arial"/>
                  <a:cs typeface="Arial"/>
                </a:rPr>
                <a:t>Nelson </a:t>
              </a:r>
              <a:r>
                <a:rPr lang="en-US" sz="1400" b="1" dirty="0" smtClean="0">
                  <a:solidFill>
                    <a:srgbClr val="000090"/>
                  </a:solidFill>
                  <a:latin typeface="Arial"/>
                  <a:cs typeface="Arial"/>
                </a:rPr>
                <a:t>et </a:t>
              </a:r>
              <a:r>
                <a:rPr lang="en-US" sz="1400" b="1" dirty="0">
                  <a:solidFill>
                    <a:srgbClr val="000090"/>
                  </a:solidFill>
                  <a:latin typeface="Arial"/>
                  <a:cs typeface="Arial"/>
                </a:rPr>
                <a:t>al., GRL 2008</a:t>
              </a:r>
            </a:p>
          </p:txBody>
        </p:sp>
        <p:sp>
          <p:nvSpPr>
            <p:cNvPr id="4" name="TextBox 3"/>
            <p:cNvSpPr txBox="1"/>
            <p:nvPr/>
          </p:nvSpPr>
          <p:spPr>
            <a:xfrm>
              <a:off x="486580" y="965713"/>
              <a:ext cx="3978975" cy="1541448"/>
            </a:xfrm>
            <a:prstGeom prst="rect">
              <a:avLst/>
            </a:prstGeom>
            <a:noFill/>
          </p:spPr>
          <p:txBody>
            <a:bodyPr wrap="square" rtlCol="0">
              <a:spAutoFit/>
            </a:bodyPr>
            <a:lstStyle/>
            <a:p>
              <a:pPr marL="182880" indent="-182880">
                <a:spcBef>
                  <a:spcPts val="500"/>
                </a:spcBef>
                <a:buClr>
                  <a:srgbClr val="000090"/>
                </a:buClr>
                <a:buFont typeface="Arial"/>
                <a:buChar char="•"/>
              </a:pPr>
              <a:r>
                <a:rPr lang="en-US" sz="1500" b="1" dirty="0" smtClean="0">
                  <a:solidFill>
                    <a:srgbClr val="61391A"/>
                  </a:solidFill>
                </a:rPr>
                <a:t>MINX found that at least 10% of </a:t>
              </a:r>
              <a:r>
                <a:rPr lang="en-US" sz="1500" b="1" dirty="0">
                  <a:solidFill>
                    <a:srgbClr val="61391A"/>
                  </a:solidFill>
                </a:rPr>
                <a:t>wildfire </a:t>
              </a:r>
              <a:r>
                <a:rPr lang="en-US" sz="1500" b="1" dirty="0" smtClean="0">
                  <a:solidFill>
                    <a:srgbClr val="61391A"/>
                  </a:solidFill>
                </a:rPr>
                <a:t>  smoke </a:t>
              </a:r>
              <a:r>
                <a:rPr lang="en-US" sz="1500" b="1" dirty="0">
                  <a:solidFill>
                    <a:srgbClr val="61391A"/>
                  </a:solidFill>
                </a:rPr>
                <a:t>plumes reached the free </a:t>
              </a:r>
              <a:r>
                <a:rPr lang="en-US" sz="1500" b="1" dirty="0" smtClean="0">
                  <a:solidFill>
                    <a:srgbClr val="61391A"/>
                  </a:solidFill>
                </a:rPr>
                <a:t>troposphere. CALIOP concluded this was very rare</a:t>
              </a:r>
            </a:p>
            <a:p>
              <a:pPr marL="182880" indent="-182880">
                <a:spcBef>
                  <a:spcPts val="500"/>
                </a:spcBef>
                <a:buClr>
                  <a:srgbClr val="000090"/>
                </a:buClr>
                <a:buFont typeface="Arial"/>
                <a:buChar char="•"/>
              </a:pPr>
              <a:r>
                <a:rPr lang="en-US" sz="1500" b="1" dirty="0" smtClean="0">
                  <a:solidFill>
                    <a:srgbClr val="61391A"/>
                  </a:solidFill>
                </a:rPr>
                <a:t>CALIOP’s swath width is ~ 4000 times narrower than </a:t>
              </a:r>
              <a:r>
                <a:rPr lang="en-US" sz="1500" b="1" dirty="0">
                  <a:solidFill>
                    <a:srgbClr val="61391A"/>
                  </a:solidFill>
                </a:rPr>
                <a:t>MISR’s </a:t>
              </a:r>
              <a:r>
                <a:rPr lang="en-US" sz="1500" b="1" dirty="0" smtClean="0">
                  <a:solidFill>
                    <a:srgbClr val="61391A"/>
                  </a:solidFill>
                </a:rPr>
                <a:t>suggesting that poor horizontal sampling is responsible</a:t>
              </a:r>
            </a:p>
          </p:txBody>
        </p:sp>
        <p:grpSp>
          <p:nvGrpSpPr>
            <p:cNvPr id="11" name="Group 10"/>
            <p:cNvGrpSpPr/>
            <p:nvPr/>
          </p:nvGrpSpPr>
          <p:grpSpPr>
            <a:xfrm>
              <a:off x="4820639" y="1215807"/>
              <a:ext cx="3607296" cy="4315266"/>
              <a:chOff x="4765356" y="1042202"/>
              <a:chExt cx="3607296" cy="4032284"/>
            </a:xfrm>
          </p:grpSpPr>
          <p:graphicFrame>
            <p:nvGraphicFramePr>
              <p:cNvPr id="14339" name="Object 3"/>
              <p:cNvGraphicFramePr>
                <a:graphicFrameLocks noChangeAspect="1"/>
              </p:cNvGraphicFramePr>
              <p:nvPr>
                <p:extLst>
                  <p:ext uri="{D42A27DB-BD31-4B8C-83A1-F6EECF244321}">
                    <p14:modId xmlns:p14="http://schemas.microsoft.com/office/powerpoint/2010/main" val="2232567250"/>
                  </p:ext>
                </p:extLst>
              </p:nvPr>
            </p:nvGraphicFramePr>
            <p:xfrm>
              <a:off x="4765356" y="1042202"/>
              <a:ext cx="3607296" cy="4032284"/>
            </p:xfrm>
            <a:graphic>
              <a:graphicData uri="http://schemas.openxmlformats.org/presentationml/2006/ole">
                <mc:AlternateContent xmlns:mc="http://schemas.openxmlformats.org/markup-compatibility/2006">
                  <mc:Choice xmlns:v="urn:schemas-microsoft-com:vml" Requires="v">
                    <p:oleObj spid="_x0000_s2195" name="Worksheet" r:id="rId4" imgW="24447500" imgH="22326600" progId="Excel.Sheet.8">
                      <p:embed/>
                    </p:oleObj>
                  </mc:Choice>
                  <mc:Fallback>
                    <p:oleObj name="Worksheet" r:id="rId4" imgW="24447500" imgH="223266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356" y="1042202"/>
                            <a:ext cx="3607296" cy="4032284"/>
                          </a:xfrm>
                          <a:prstGeom prst="rect">
                            <a:avLst/>
                          </a:prstGeom>
                          <a:noFill/>
                          <a:ln>
                            <a:noFill/>
                          </a:ln>
                          <a:effectLst/>
                          <a:extLst/>
                        </p:spPr>
                      </p:pic>
                    </p:oleObj>
                  </mc:Fallback>
                </mc:AlternateContent>
              </a:graphicData>
            </a:graphic>
          </p:graphicFrame>
          <p:sp>
            <p:nvSpPr>
              <p:cNvPr id="14346" name="Freeform 12"/>
              <p:cNvSpPr>
                <a:spLocks/>
              </p:cNvSpPr>
              <p:nvPr/>
            </p:nvSpPr>
            <p:spPr bwMode="auto">
              <a:xfrm>
                <a:off x="6672784" y="3169374"/>
                <a:ext cx="1467105" cy="1591728"/>
              </a:xfrm>
              <a:custGeom>
                <a:avLst/>
                <a:gdLst>
                  <a:gd name="T0" fmla="*/ 165 w 1201"/>
                  <a:gd name="T1" fmla="*/ 13 h 1127"/>
                  <a:gd name="T2" fmla="*/ 133 w 1201"/>
                  <a:gd name="T3" fmla="*/ 116 h 1127"/>
                  <a:gd name="T4" fmla="*/ 89 w 1201"/>
                  <a:gd name="T5" fmla="*/ 224 h 1127"/>
                  <a:gd name="T6" fmla="*/ 12 w 1201"/>
                  <a:gd name="T7" fmla="*/ 487 h 1127"/>
                  <a:gd name="T8" fmla="*/ 37 w 1201"/>
                  <a:gd name="T9" fmla="*/ 564 h 1127"/>
                  <a:gd name="T10" fmla="*/ 50 w 1201"/>
                  <a:gd name="T11" fmla="*/ 986 h 1127"/>
                  <a:gd name="T12" fmla="*/ 101 w 1201"/>
                  <a:gd name="T13" fmla="*/ 1082 h 1127"/>
                  <a:gd name="T14" fmla="*/ 165 w 1201"/>
                  <a:gd name="T15" fmla="*/ 1088 h 1127"/>
                  <a:gd name="T16" fmla="*/ 396 w 1201"/>
                  <a:gd name="T17" fmla="*/ 1127 h 1127"/>
                  <a:gd name="T18" fmla="*/ 485 w 1201"/>
                  <a:gd name="T19" fmla="*/ 1120 h 1127"/>
                  <a:gd name="T20" fmla="*/ 505 w 1201"/>
                  <a:gd name="T21" fmla="*/ 1101 h 1127"/>
                  <a:gd name="T22" fmla="*/ 524 w 1201"/>
                  <a:gd name="T23" fmla="*/ 1114 h 1127"/>
                  <a:gd name="T24" fmla="*/ 799 w 1201"/>
                  <a:gd name="T25" fmla="*/ 1108 h 1127"/>
                  <a:gd name="T26" fmla="*/ 1061 w 1201"/>
                  <a:gd name="T27" fmla="*/ 1044 h 1127"/>
                  <a:gd name="T28" fmla="*/ 1157 w 1201"/>
                  <a:gd name="T29" fmla="*/ 1031 h 1127"/>
                  <a:gd name="T30" fmla="*/ 1177 w 1201"/>
                  <a:gd name="T31" fmla="*/ 922 h 1127"/>
                  <a:gd name="T32" fmla="*/ 1125 w 1201"/>
                  <a:gd name="T33" fmla="*/ 877 h 1127"/>
                  <a:gd name="T34" fmla="*/ 1100 w 1201"/>
                  <a:gd name="T35" fmla="*/ 794 h 1127"/>
                  <a:gd name="T36" fmla="*/ 1049 w 1201"/>
                  <a:gd name="T37" fmla="*/ 756 h 1127"/>
                  <a:gd name="T38" fmla="*/ 876 w 1201"/>
                  <a:gd name="T39" fmla="*/ 628 h 1127"/>
                  <a:gd name="T40" fmla="*/ 812 w 1201"/>
                  <a:gd name="T41" fmla="*/ 538 h 1127"/>
                  <a:gd name="T42" fmla="*/ 773 w 1201"/>
                  <a:gd name="T43" fmla="*/ 468 h 1127"/>
                  <a:gd name="T44" fmla="*/ 722 w 1201"/>
                  <a:gd name="T45" fmla="*/ 442 h 1127"/>
                  <a:gd name="T46" fmla="*/ 665 w 1201"/>
                  <a:gd name="T47" fmla="*/ 391 h 1127"/>
                  <a:gd name="T48" fmla="*/ 626 w 1201"/>
                  <a:gd name="T49" fmla="*/ 320 h 1127"/>
                  <a:gd name="T50" fmla="*/ 479 w 1201"/>
                  <a:gd name="T51" fmla="*/ 250 h 1127"/>
                  <a:gd name="T52" fmla="*/ 402 w 1201"/>
                  <a:gd name="T53" fmla="*/ 148 h 1127"/>
                  <a:gd name="T54" fmla="*/ 370 w 1201"/>
                  <a:gd name="T55" fmla="*/ 90 h 1127"/>
                  <a:gd name="T56" fmla="*/ 268 w 1201"/>
                  <a:gd name="T57" fmla="*/ 58 h 1127"/>
                  <a:gd name="T58" fmla="*/ 197 w 1201"/>
                  <a:gd name="T59" fmla="*/ 0 h 1127"/>
                  <a:gd name="T60" fmla="*/ 165 w 1201"/>
                  <a:gd name="T61" fmla="*/ 13 h 112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1"/>
                  <a:gd name="T94" fmla="*/ 0 h 1127"/>
                  <a:gd name="T95" fmla="*/ 1201 w 1201"/>
                  <a:gd name="T96" fmla="*/ 1127 h 112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1" h="1127">
                    <a:moveTo>
                      <a:pt x="165" y="13"/>
                    </a:moveTo>
                    <a:cubicBezTo>
                      <a:pt x="154" y="47"/>
                      <a:pt x="144" y="81"/>
                      <a:pt x="133" y="116"/>
                    </a:cubicBezTo>
                    <a:cubicBezTo>
                      <a:pt x="126" y="155"/>
                      <a:pt x="113" y="191"/>
                      <a:pt x="89" y="224"/>
                    </a:cubicBezTo>
                    <a:cubicBezTo>
                      <a:pt x="58" y="311"/>
                      <a:pt x="26" y="394"/>
                      <a:pt x="12" y="487"/>
                    </a:cubicBezTo>
                    <a:cubicBezTo>
                      <a:pt x="17" y="520"/>
                      <a:pt x="20" y="536"/>
                      <a:pt x="37" y="564"/>
                    </a:cubicBezTo>
                    <a:cubicBezTo>
                      <a:pt x="34" y="655"/>
                      <a:pt x="0" y="913"/>
                      <a:pt x="50" y="986"/>
                    </a:cubicBezTo>
                    <a:cubicBezTo>
                      <a:pt x="56" y="1011"/>
                      <a:pt x="68" y="1072"/>
                      <a:pt x="101" y="1082"/>
                    </a:cubicBezTo>
                    <a:cubicBezTo>
                      <a:pt x="121" y="1088"/>
                      <a:pt x="143" y="1085"/>
                      <a:pt x="165" y="1088"/>
                    </a:cubicBezTo>
                    <a:cubicBezTo>
                      <a:pt x="236" y="1096"/>
                      <a:pt x="326" y="1101"/>
                      <a:pt x="396" y="1127"/>
                    </a:cubicBezTo>
                    <a:cubicBezTo>
                      <a:pt x="425" y="1124"/>
                      <a:pt x="456" y="1126"/>
                      <a:pt x="485" y="1120"/>
                    </a:cubicBezTo>
                    <a:cubicBezTo>
                      <a:pt x="493" y="1117"/>
                      <a:pt x="495" y="1102"/>
                      <a:pt x="505" y="1101"/>
                    </a:cubicBezTo>
                    <a:cubicBezTo>
                      <a:pt x="512" y="1099"/>
                      <a:pt x="517" y="1109"/>
                      <a:pt x="524" y="1114"/>
                    </a:cubicBezTo>
                    <a:cubicBezTo>
                      <a:pt x="615" y="1112"/>
                      <a:pt x="707" y="1111"/>
                      <a:pt x="799" y="1108"/>
                    </a:cubicBezTo>
                    <a:cubicBezTo>
                      <a:pt x="890" y="1104"/>
                      <a:pt x="974" y="1063"/>
                      <a:pt x="1061" y="1044"/>
                    </a:cubicBezTo>
                    <a:cubicBezTo>
                      <a:pt x="1092" y="1036"/>
                      <a:pt x="1125" y="1036"/>
                      <a:pt x="1157" y="1031"/>
                    </a:cubicBezTo>
                    <a:cubicBezTo>
                      <a:pt x="1201" y="1015"/>
                      <a:pt x="1185" y="967"/>
                      <a:pt x="1177" y="922"/>
                    </a:cubicBezTo>
                    <a:cubicBezTo>
                      <a:pt x="1172" y="899"/>
                      <a:pt x="1125" y="877"/>
                      <a:pt x="1125" y="877"/>
                    </a:cubicBezTo>
                    <a:cubicBezTo>
                      <a:pt x="1121" y="864"/>
                      <a:pt x="1109" y="806"/>
                      <a:pt x="1100" y="794"/>
                    </a:cubicBezTo>
                    <a:cubicBezTo>
                      <a:pt x="1081" y="768"/>
                      <a:pt x="1069" y="772"/>
                      <a:pt x="1049" y="756"/>
                    </a:cubicBezTo>
                    <a:cubicBezTo>
                      <a:pt x="993" y="710"/>
                      <a:pt x="937" y="664"/>
                      <a:pt x="876" y="628"/>
                    </a:cubicBezTo>
                    <a:cubicBezTo>
                      <a:pt x="855" y="600"/>
                      <a:pt x="829" y="568"/>
                      <a:pt x="812" y="538"/>
                    </a:cubicBezTo>
                    <a:cubicBezTo>
                      <a:pt x="799" y="516"/>
                      <a:pt x="789" y="487"/>
                      <a:pt x="773" y="468"/>
                    </a:cubicBezTo>
                    <a:cubicBezTo>
                      <a:pt x="762" y="455"/>
                      <a:pt x="734" y="446"/>
                      <a:pt x="722" y="442"/>
                    </a:cubicBezTo>
                    <a:cubicBezTo>
                      <a:pt x="705" y="425"/>
                      <a:pt x="677" y="410"/>
                      <a:pt x="665" y="391"/>
                    </a:cubicBezTo>
                    <a:cubicBezTo>
                      <a:pt x="650" y="368"/>
                      <a:pt x="644" y="339"/>
                      <a:pt x="626" y="320"/>
                    </a:cubicBezTo>
                    <a:cubicBezTo>
                      <a:pt x="587" y="280"/>
                      <a:pt x="529" y="266"/>
                      <a:pt x="479" y="250"/>
                    </a:cubicBezTo>
                    <a:cubicBezTo>
                      <a:pt x="449" y="220"/>
                      <a:pt x="425" y="182"/>
                      <a:pt x="402" y="148"/>
                    </a:cubicBezTo>
                    <a:cubicBezTo>
                      <a:pt x="395" y="126"/>
                      <a:pt x="370" y="90"/>
                      <a:pt x="370" y="90"/>
                    </a:cubicBezTo>
                    <a:cubicBezTo>
                      <a:pt x="357" y="50"/>
                      <a:pt x="303" y="61"/>
                      <a:pt x="268" y="58"/>
                    </a:cubicBezTo>
                    <a:cubicBezTo>
                      <a:pt x="240" y="39"/>
                      <a:pt x="229" y="11"/>
                      <a:pt x="197" y="0"/>
                    </a:cubicBezTo>
                    <a:cubicBezTo>
                      <a:pt x="187" y="32"/>
                      <a:pt x="188" y="60"/>
                      <a:pt x="165" y="13"/>
                    </a:cubicBezTo>
                    <a:close/>
                  </a:path>
                </a:pathLst>
              </a:custGeom>
              <a:noFill/>
              <a:ln w="38100">
                <a:solidFill>
                  <a:srgbClr val="3BFF1B"/>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cxnSp>
            <p:nvCxnSpPr>
              <p:cNvPr id="5" name="Straight Arrow Connector 4"/>
              <p:cNvCxnSpPr/>
              <p:nvPr/>
            </p:nvCxnSpPr>
            <p:spPr bwMode="auto">
              <a:xfrm>
                <a:off x="6785093" y="1325184"/>
                <a:ext cx="5236" cy="3299223"/>
              </a:xfrm>
              <a:prstGeom prst="straightConnector1">
                <a:avLst/>
              </a:prstGeom>
              <a:solidFill>
                <a:schemeClr val="accent1"/>
              </a:solidFill>
              <a:ln w="1905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 name="TextBox 5"/>
              <p:cNvSpPr txBox="1"/>
              <p:nvPr/>
            </p:nvSpPr>
            <p:spPr>
              <a:xfrm>
                <a:off x="6752355" y="1200948"/>
                <a:ext cx="1456413" cy="488909"/>
              </a:xfrm>
              <a:prstGeom prst="rect">
                <a:avLst/>
              </a:prstGeom>
              <a:noFill/>
            </p:spPr>
            <p:txBody>
              <a:bodyPr wrap="square" rtlCol="0">
                <a:spAutoFit/>
              </a:bodyPr>
              <a:lstStyle/>
              <a:p>
                <a:pPr algn="ctr"/>
                <a:r>
                  <a:rPr lang="en-US" sz="1400" b="1" dirty="0" smtClean="0">
                    <a:solidFill>
                      <a:srgbClr val="FF0000"/>
                    </a:solidFill>
                  </a:rPr>
                  <a:t>0.5 km above boundary layer</a:t>
                </a:r>
                <a:endParaRPr lang="en-US" sz="1400" b="1" dirty="0">
                  <a:solidFill>
                    <a:srgbClr val="FF0000"/>
                  </a:solidFill>
                </a:endParaRPr>
              </a:p>
            </p:txBody>
          </p:sp>
        </p:grpSp>
        <p:grpSp>
          <p:nvGrpSpPr>
            <p:cNvPr id="7" name="Group 6"/>
            <p:cNvGrpSpPr/>
            <p:nvPr/>
          </p:nvGrpSpPr>
          <p:grpSpPr>
            <a:xfrm>
              <a:off x="829203" y="2825381"/>
              <a:ext cx="3367477" cy="3618892"/>
              <a:chOff x="829203" y="2388093"/>
              <a:chExt cx="3367477" cy="3809904"/>
            </a:xfrm>
          </p:grpSpPr>
          <p:grpSp>
            <p:nvGrpSpPr>
              <p:cNvPr id="14343" name="Group 13"/>
              <p:cNvGrpSpPr>
                <a:grpSpLocks/>
              </p:cNvGrpSpPr>
              <p:nvPr/>
            </p:nvGrpSpPr>
            <p:grpSpPr bwMode="auto">
              <a:xfrm>
                <a:off x="829203" y="2388093"/>
                <a:ext cx="3367477" cy="3809904"/>
                <a:chOff x="99584" y="834132"/>
                <a:chExt cx="4402566" cy="4469389"/>
              </a:xfrm>
            </p:grpSpPr>
            <p:pic>
              <p:nvPicPr>
                <p:cNvPr id="14344" name="Picture 10"/>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7187" y="846775"/>
                  <a:ext cx="4134963" cy="444658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345" name="TextBox 12"/>
                <p:cNvSpPr txBox="1">
                  <a:spLocks noChangeArrowheads="1"/>
                </p:cNvSpPr>
                <p:nvPr/>
              </p:nvSpPr>
              <p:spPr bwMode="auto">
                <a:xfrm rot="16200000">
                  <a:off x="-1984218" y="2917934"/>
                  <a:ext cx="4469389" cy="301785"/>
                </a:xfrm>
                <a:prstGeom prst="rect">
                  <a:avLst/>
                </a:prstGeom>
                <a:solidFill>
                  <a:srgbClr val="FBFFFC"/>
                </a:solidFill>
                <a:ln w="12700">
                  <a:solidFill>
                    <a:schemeClr val="tx1"/>
                  </a:solidFill>
                  <a:miter lim="800000"/>
                  <a:headEnd/>
                  <a:tailEnd/>
                </a:ln>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900" b="1" dirty="0"/>
                    <a:t>MISR Plume Height (km)</a:t>
                  </a:r>
                </a:p>
              </p:txBody>
            </p:sp>
          </p:grpSp>
          <p:sp>
            <p:nvSpPr>
              <p:cNvPr id="10" name="Rectangle 9"/>
              <p:cNvSpPr/>
              <p:nvPr/>
            </p:nvSpPr>
            <p:spPr>
              <a:xfrm>
                <a:off x="1903350" y="2742636"/>
                <a:ext cx="1609991" cy="646331"/>
              </a:xfrm>
              <a:prstGeom prst="rect">
                <a:avLst/>
              </a:prstGeom>
            </p:spPr>
            <p:txBody>
              <a:bodyPr wrap="square">
                <a:spAutoFit/>
              </a:bodyPr>
              <a:lstStyle/>
              <a:p>
                <a:pPr algn="ctr"/>
                <a:r>
                  <a:rPr lang="en-US" sz="1200" b="1" dirty="0" smtClean="0">
                    <a:solidFill>
                      <a:srgbClr val="FF0000"/>
                    </a:solidFill>
                  </a:rPr>
                  <a:t>Boundary layer heights computed using GEOS</a:t>
                </a:r>
                <a:r>
                  <a:rPr lang="en-US" sz="1200" b="1" dirty="0">
                    <a:solidFill>
                      <a:srgbClr val="FF0000"/>
                    </a:solidFill>
                  </a:rPr>
                  <a:t>-4</a:t>
                </a:r>
              </a:p>
            </p:txBody>
          </p:sp>
        </p:grpSp>
      </p:grpSp>
      <p:sp>
        <p:nvSpPr>
          <p:cNvPr id="16" name="Slide Number Placeholder 5"/>
          <p:cNvSpPr>
            <a:spLocks noGrp="1"/>
          </p:cNvSpPr>
          <p:nvPr>
            <p:ph type="sldNum" sz="quarter" idx="12"/>
          </p:nvPr>
        </p:nvSpPr>
        <p:spPr>
          <a:xfrm>
            <a:off x="6553200" y="6356350"/>
            <a:ext cx="2133600" cy="365125"/>
          </a:xfrm>
        </p:spPr>
        <p:txBody>
          <a:bodyPr/>
          <a:lstStyle/>
          <a:p>
            <a:fld id="{9512D3F0-1D1B-AB4A-A88C-3963E7D75F0D}" type="slidenum">
              <a:rPr lang="en-US" smtClean="0"/>
              <a:t>15</a:t>
            </a:fld>
            <a:endParaRPr lang="en-US" dirty="0"/>
          </a:p>
        </p:txBody>
      </p:sp>
    </p:spTree>
    <p:extLst>
      <p:ext uri="{BB962C8B-B14F-4D97-AF65-F5344CB8AC3E}">
        <p14:creationId xmlns:p14="http://schemas.microsoft.com/office/powerpoint/2010/main" val="36636363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512D3F0-1D1B-AB4A-A88C-3963E7D75F0D}" type="slidenum">
              <a:rPr lang="en-US" smtClean="0"/>
              <a:t>16</a:t>
            </a:fld>
            <a:endParaRPr lang="en-US" dirty="0"/>
          </a:p>
        </p:txBody>
      </p:sp>
      <p:pic>
        <p:nvPicPr>
          <p:cNvPr id="3" name="Picture 2" descr="MariaScienceReasonResults1.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455301"/>
          </a:xfrm>
          <a:prstGeom prst="rect">
            <a:avLst/>
          </a:prstGeom>
        </p:spPr>
      </p:pic>
      <p:sp>
        <p:nvSpPr>
          <p:cNvPr id="4" name="Rectangle 3"/>
          <p:cNvSpPr/>
          <p:nvPr/>
        </p:nvSpPr>
        <p:spPr bwMode="auto">
          <a:xfrm>
            <a:off x="0" y="6440557"/>
            <a:ext cx="9144000" cy="417443"/>
          </a:xfrm>
          <a:prstGeom prst="rect">
            <a:avLst/>
          </a:prstGeom>
          <a:solidFill>
            <a:srgbClr val="FBFFF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 name="TextBox 4"/>
          <p:cNvSpPr txBox="1"/>
          <p:nvPr/>
        </p:nvSpPr>
        <p:spPr>
          <a:xfrm>
            <a:off x="2310843" y="6419342"/>
            <a:ext cx="4848503" cy="338554"/>
          </a:xfrm>
          <a:prstGeom prst="rect">
            <a:avLst/>
          </a:prstGeom>
          <a:noFill/>
        </p:spPr>
        <p:txBody>
          <a:bodyPr wrap="none" rtlCol="0">
            <a:spAutoFit/>
          </a:bodyPr>
          <a:lstStyle/>
          <a:p>
            <a:r>
              <a:rPr lang="fr-FR" sz="1600" dirty="0"/>
              <a:t>Val Martin et al., Atm. Chem. Phys. 10, 1491-1510, 2010</a:t>
            </a:r>
            <a:endParaRPr lang="en-US" sz="1600" dirty="0">
              <a:solidFill>
                <a:srgbClr val="000090"/>
              </a:solidFill>
            </a:endParaRPr>
          </a:p>
        </p:txBody>
      </p:sp>
      <p:sp>
        <p:nvSpPr>
          <p:cNvPr id="6" name="Slide Number Placeholder 5"/>
          <p:cNvSpPr txBox="1">
            <a:spLocks/>
          </p:cNvSpPr>
          <p:nvPr/>
        </p:nvSpPr>
        <p:spPr>
          <a:xfrm>
            <a:off x="6661373" y="638869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0000"/>
                </a:solidFill>
                <a:latin typeface="Copperplate Gothic Light"/>
                <a:ea typeface="+mn-ea"/>
                <a:cs typeface="Copperplate Gothic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512D3F0-1D1B-AB4A-A88C-3963E7D75F0D}" type="slidenum">
              <a:rPr lang="en-US" smtClean="0"/>
              <a:pPr/>
              <a:t>16</a:t>
            </a:fld>
            <a:endParaRPr lang="en-US" dirty="0"/>
          </a:p>
        </p:txBody>
      </p:sp>
    </p:spTree>
    <p:extLst>
      <p:ext uri="{BB962C8B-B14F-4D97-AF65-F5344CB8AC3E}">
        <p14:creationId xmlns:p14="http://schemas.microsoft.com/office/powerpoint/2010/main" val="33390867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1033"/>
          <p:cNvSpPr>
            <a:spLocks noChangeArrowheads="1"/>
          </p:cNvSpPr>
          <p:nvPr/>
        </p:nvSpPr>
        <p:spPr bwMode="auto">
          <a:xfrm>
            <a:off x="249825" y="718457"/>
            <a:ext cx="8677142" cy="553998"/>
          </a:xfrm>
          <a:prstGeom prst="rect">
            <a:avLst/>
          </a:prstGeom>
          <a:noFill/>
          <a:ln w="9525">
            <a:noFill/>
            <a:miter lim="800000"/>
            <a:headEnd/>
            <a:tailEnd/>
          </a:ln>
          <a:effectLst/>
        </p:spPr>
        <p:txBody>
          <a:bodyPr wrap="square">
            <a:spAutoFit/>
          </a:bodyPr>
          <a:lstStyle/>
          <a:p>
            <a:pPr algn="ctr">
              <a:defRPr/>
            </a:pPr>
            <a:r>
              <a:rPr lang="en-US" sz="3000" b="1" dirty="0">
                <a:solidFill>
                  <a:srgbClr val="000090"/>
                </a:solidFill>
                <a:latin typeface="Times New Roman"/>
                <a:ea typeface="+mn-ea"/>
                <a:cs typeface="Times New Roman"/>
              </a:rPr>
              <a:t>Wildfire Smoke Plume </a:t>
            </a:r>
            <a:r>
              <a:rPr lang="en-US" sz="3000" b="1" dirty="0" smtClean="0">
                <a:solidFill>
                  <a:srgbClr val="000090"/>
                </a:solidFill>
                <a:latin typeface="Times New Roman"/>
                <a:ea typeface="+mn-ea"/>
                <a:cs typeface="Times New Roman"/>
              </a:rPr>
              <a:t>Database</a:t>
            </a:r>
            <a:endParaRPr lang="en-US" sz="3000" b="1" dirty="0">
              <a:solidFill>
                <a:srgbClr val="000090"/>
              </a:solidFill>
              <a:latin typeface="Times New Roman"/>
              <a:ea typeface="+mn-ea"/>
              <a:cs typeface="Times New Roman"/>
            </a:endParaRPr>
          </a:p>
        </p:txBody>
      </p:sp>
      <p:sp>
        <p:nvSpPr>
          <p:cNvPr id="16388" name="Text Box 15"/>
          <p:cNvSpPr txBox="1">
            <a:spLocks noChangeArrowheads="1"/>
          </p:cNvSpPr>
          <p:nvPr/>
        </p:nvSpPr>
        <p:spPr bwMode="auto">
          <a:xfrm>
            <a:off x="3265657" y="5810560"/>
            <a:ext cx="26004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1400" b="1" dirty="0">
                <a:solidFill>
                  <a:srgbClr val="000090"/>
                </a:solidFill>
                <a:latin typeface="Arial"/>
                <a:cs typeface="Arial"/>
              </a:rPr>
              <a:t>Val Martin, et al., ACP 2010</a:t>
            </a:r>
          </a:p>
        </p:txBody>
      </p:sp>
      <p:pic>
        <p:nvPicPr>
          <p:cNvPr id="2" name="Picture 1" descr="MariaScienceReasonResults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455301"/>
          </a:xfrm>
          <a:prstGeom prst="rect">
            <a:avLst/>
          </a:prstGeom>
        </p:spPr>
      </p:pic>
      <p:sp>
        <p:nvSpPr>
          <p:cNvPr id="9" name="Rectangle 8"/>
          <p:cNvSpPr/>
          <p:nvPr/>
        </p:nvSpPr>
        <p:spPr bwMode="auto">
          <a:xfrm>
            <a:off x="0" y="6440557"/>
            <a:ext cx="9144000" cy="417443"/>
          </a:xfrm>
          <a:prstGeom prst="rect">
            <a:avLst/>
          </a:prstGeom>
          <a:solidFill>
            <a:srgbClr val="FBFFF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3100917" y="6434110"/>
            <a:ext cx="2769308" cy="338554"/>
          </a:xfrm>
          <a:prstGeom prst="rect">
            <a:avLst/>
          </a:prstGeom>
          <a:noFill/>
        </p:spPr>
        <p:txBody>
          <a:bodyPr wrap="none" rtlCol="0">
            <a:spAutoFit/>
          </a:bodyPr>
          <a:lstStyle/>
          <a:p>
            <a:r>
              <a:rPr lang="en-US" sz="1600" dirty="0" smtClean="0">
                <a:solidFill>
                  <a:srgbClr val="000090"/>
                </a:solidFill>
              </a:rPr>
              <a:t>Courtesy of Maria Val Martin</a:t>
            </a:r>
            <a:endParaRPr lang="en-US" sz="1600" dirty="0">
              <a:solidFill>
                <a:srgbClr val="000090"/>
              </a:solidFill>
            </a:endParaRPr>
          </a:p>
        </p:txBody>
      </p:sp>
      <p:sp>
        <p:nvSpPr>
          <p:cNvPr id="6" name="Slide Number Placeholder 5"/>
          <p:cNvSpPr>
            <a:spLocks noGrp="1"/>
          </p:cNvSpPr>
          <p:nvPr>
            <p:ph type="sldNum" sz="quarter" idx="12"/>
          </p:nvPr>
        </p:nvSpPr>
        <p:spPr/>
        <p:txBody>
          <a:bodyPr/>
          <a:lstStyle/>
          <a:p>
            <a:fld id="{9512D3F0-1D1B-AB4A-A88C-3963E7D75F0D}" type="slidenum">
              <a:rPr lang="en-US" smtClean="0"/>
              <a:t>17</a:t>
            </a:fld>
            <a:endParaRPr lang="en-US" dirty="0"/>
          </a:p>
        </p:txBody>
      </p:sp>
    </p:spTree>
    <p:extLst>
      <p:ext uri="{BB962C8B-B14F-4D97-AF65-F5344CB8AC3E}">
        <p14:creationId xmlns:p14="http://schemas.microsoft.com/office/powerpoint/2010/main" val="30795086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225419"/>
            <a:ext cx="5782426" cy="561266"/>
          </a:xfrm>
        </p:spPr>
        <p:txBody>
          <a:bodyPr>
            <a:noAutofit/>
          </a:bodyPr>
          <a:lstStyle/>
          <a:p>
            <a:r>
              <a:rPr lang="en-US" sz="3200" dirty="0" smtClean="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310647"/>
            <a:ext cx="6153219" cy="3656218"/>
          </a:xfrm>
        </p:spPr>
        <p:txBody>
          <a:bodyPr>
            <a:noAutofit/>
          </a:bodyPr>
          <a:lstStyle/>
          <a:p>
            <a:pPr marL="0" lvl="1" indent="0">
              <a:spcBef>
                <a:spcPts val="1000"/>
              </a:spcBef>
              <a:buNone/>
              <a:defRPr/>
            </a:pPr>
            <a:r>
              <a:rPr lang="en-US" sz="2400" b="1" dirty="0">
                <a:latin typeface="Times New Roman"/>
                <a:cs typeface="Times New Roman"/>
              </a:rPr>
              <a:t>Scientific motivation for MINX</a:t>
            </a:r>
          </a:p>
          <a:p>
            <a:pPr marL="0" indent="0">
              <a:spcBef>
                <a:spcPts val="1000"/>
              </a:spcBef>
              <a:buNone/>
              <a:defRPr/>
            </a:pPr>
            <a:r>
              <a:rPr lang="en-US" sz="2400" b="1" dirty="0">
                <a:latin typeface="Times New Roman"/>
                <a:cs typeface="Times New Roman"/>
              </a:rPr>
              <a:t>MISR Plume Project website</a:t>
            </a:r>
          </a:p>
          <a:p>
            <a:pPr marL="0" indent="0">
              <a:spcBef>
                <a:spcPts val="1000"/>
              </a:spcBef>
              <a:buNone/>
              <a:defRPr/>
            </a:pPr>
            <a:r>
              <a:rPr lang="en-US" sz="2400" b="1" dirty="0" smtClean="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smtClean="0">
                <a:solidFill>
                  <a:srgbClr val="FF0000"/>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18</a:t>
            </a:fld>
            <a:endParaRPr lang="en-US" dirty="0"/>
          </a:p>
        </p:txBody>
      </p:sp>
    </p:spTree>
    <p:extLst>
      <p:ext uri="{BB962C8B-B14F-4D97-AF65-F5344CB8AC3E}">
        <p14:creationId xmlns:p14="http://schemas.microsoft.com/office/powerpoint/2010/main" val="6005550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57" y="310101"/>
            <a:ext cx="7772400" cy="812800"/>
          </a:xfrm>
        </p:spPr>
        <p:txBody>
          <a:bodyPr>
            <a:normAutofit fontScale="90000"/>
          </a:bodyPr>
          <a:lstStyle/>
          <a:p>
            <a:r>
              <a:rPr lang="en-US" sz="3300" b="1" dirty="0" smtClean="0">
                <a:solidFill>
                  <a:srgbClr val="000090"/>
                </a:solidFill>
                <a:cs typeface="Arial"/>
              </a:rPr>
              <a:t>Smoke Plumes - Alaska, USA</a:t>
            </a:r>
            <a:r>
              <a:rPr lang="en-US" b="1" dirty="0" smtClean="0">
                <a:solidFill>
                  <a:srgbClr val="000090"/>
                </a:solidFill>
                <a:cs typeface="Arial"/>
              </a:rPr>
              <a:t/>
            </a:r>
            <a:br>
              <a:rPr lang="en-US" b="1" dirty="0" smtClean="0">
                <a:solidFill>
                  <a:srgbClr val="000090"/>
                </a:solidFill>
                <a:cs typeface="Arial"/>
              </a:rPr>
            </a:br>
            <a:r>
              <a:rPr lang="en-US" sz="2700" b="1" dirty="0" smtClean="0">
                <a:solidFill>
                  <a:srgbClr val="000090"/>
                </a:solidFill>
                <a:cs typeface="Arial"/>
              </a:rPr>
              <a:t>Orbit 24152, July 2, 2004</a:t>
            </a:r>
            <a:endParaRPr lang="en-US" sz="2700" b="1" dirty="0">
              <a:solidFill>
                <a:srgbClr val="000090"/>
              </a:solidFill>
              <a:cs typeface="Arial"/>
            </a:endParaRPr>
          </a:p>
        </p:txBody>
      </p:sp>
      <p:sp>
        <p:nvSpPr>
          <p:cNvPr id="10" name="TextBox 9"/>
          <p:cNvSpPr txBox="1"/>
          <p:nvPr/>
        </p:nvSpPr>
        <p:spPr>
          <a:xfrm>
            <a:off x="5673194" y="2113838"/>
            <a:ext cx="2111876" cy="338554"/>
          </a:xfrm>
          <a:prstGeom prst="rect">
            <a:avLst/>
          </a:prstGeom>
          <a:noFill/>
        </p:spPr>
        <p:txBody>
          <a:bodyPr wrap="none" rtlCol="0">
            <a:spAutoFit/>
          </a:bodyPr>
          <a:lstStyle/>
          <a:p>
            <a:r>
              <a:rPr lang="en-US" sz="1600" b="1" dirty="0" smtClean="0">
                <a:solidFill>
                  <a:srgbClr val="000090"/>
                </a:solidFill>
                <a:latin typeface="Arial"/>
                <a:cs typeface="Arial"/>
              </a:rPr>
              <a:t>9-camera animation</a:t>
            </a:r>
            <a:endParaRPr lang="en-US" sz="1600" b="1" dirty="0">
              <a:solidFill>
                <a:srgbClr val="000090"/>
              </a:solidFill>
              <a:latin typeface="Arial"/>
              <a:cs typeface="Arial"/>
            </a:endParaRPr>
          </a:p>
        </p:txBody>
      </p:sp>
      <p:sp>
        <p:nvSpPr>
          <p:cNvPr id="6" name="Slide Number Placeholder 5"/>
          <p:cNvSpPr>
            <a:spLocks noGrp="1"/>
          </p:cNvSpPr>
          <p:nvPr>
            <p:ph type="sldNum" sz="quarter" idx="12"/>
          </p:nvPr>
        </p:nvSpPr>
        <p:spPr/>
        <p:txBody>
          <a:bodyPr/>
          <a:lstStyle/>
          <a:p>
            <a:fld id="{9512D3F0-1D1B-AB4A-A88C-3963E7D75F0D}" type="slidenum">
              <a:rPr lang="en-US" smtClean="0"/>
              <a:t>19</a:t>
            </a:fld>
            <a:endParaRPr lang="en-US" dirty="0"/>
          </a:p>
        </p:txBody>
      </p:sp>
      <p:grpSp>
        <p:nvGrpSpPr>
          <p:cNvPr id="5" name="Group 4"/>
          <p:cNvGrpSpPr/>
          <p:nvPr/>
        </p:nvGrpSpPr>
        <p:grpSpPr>
          <a:xfrm>
            <a:off x="471178" y="1508695"/>
            <a:ext cx="3737754" cy="4774941"/>
            <a:chOff x="471178" y="1508695"/>
            <a:chExt cx="3737754" cy="4774941"/>
          </a:xfrm>
        </p:grpSpPr>
        <p:pic>
          <p:nvPicPr>
            <p:cNvPr id="8" name="Picture 7" descr="MINX_O24152_BareAn.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1178" y="1508695"/>
              <a:ext cx="3737754" cy="2643477"/>
            </a:xfrm>
            <a:prstGeom prst="rect">
              <a:avLst/>
            </a:prstGeom>
            <a:ln w="12700">
              <a:solidFill>
                <a:schemeClr val="tx1"/>
              </a:solidFill>
            </a:ln>
          </p:spPr>
        </p:pic>
        <p:sp>
          <p:nvSpPr>
            <p:cNvPr id="11" name="TextBox 10"/>
            <p:cNvSpPr txBox="1"/>
            <p:nvPr/>
          </p:nvSpPr>
          <p:spPr>
            <a:xfrm>
              <a:off x="1104045" y="4169604"/>
              <a:ext cx="1803498" cy="338554"/>
            </a:xfrm>
            <a:prstGeom prst="rect">
              <a:avLst/>
            </a:prstGeom>
            <a:noFill/>
          </p:spPr>
          <p:txBody>
            <a:bodyPr wrap="none" rtlCol="0">
              <a:spAutoFit/>
            </a:bodyPr>
            <a:lstStyle/>
            <a:p>
              <a:r>
                <a:rPr lang="en-US" sz="1600" b="1" dirty="0" smtClean="0">
                  <a:solidFill>
                    <a:srgbClr val="000090"/>
                  </a:solidFill>
                  <a:latin typeface="Arial"/>
                  <a:cs typeface="Arial"/>
                </a:rPr>
                <a:t>An (nadir) image</a:t>
              </a:r>
              <a:endParaRPr lang="en-US" sz="1600" b="1" dirty="0">
                <a:solidFill>
                  <a:srgbClr val="000090"/>
                </a:solidFill>
                <a:latin typeface="Arial"/>
                <a:cs typeface="Arial"/>
              </a:endParaRPr>
            </a:p>
          </p:txBody>
        </p:sp>
        <p:cxnSp>
          <p:nvCxnSpPr>
            <p:cNvPr id="4" name="Straight Arrow Connector 3"/>
            <p:cNvCxnSpPr/>
            <p:nvPr/>
          </p:nvCxnSpPr>
          <p:spPr>
            <a:xfrm>
              <a:off x="1074676" y="3780961"/>
              <a:ext cx="2203302" cy="0"/>
            </a:xfrm>
            <a:prstGeom prst="straightConnector1">
              <a:avLst/>
            </a:prstGeom>
            <a:ln w="19050" cmpd="sng">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25257" y="3780961"/>
              <a:ext cx="793582" cy="307777"/>
            </a:xfrm>
            <a:prstGeom prst="rect">
              <a:avLst/>
            </a:prstGeom>
            <a:noFill/>
            <a:ln>
              <a:noFill/>
            </a:ln>
          </p:spPr>
          <p:txBody>
            <a:bodyPr wrap="none" rtlCol="0">
              <a:spAutoFit/>
            </a:bodyPr>
            <a:lstStyle/>
            <a:p>
              <a:r>
                <a:rPr lang="en-US" sz="1400" b="1" dirty="0" smtClean="0">
                  <a:solidFill>
                    <a:srgbClr val="FF0000"/>
                  </a:solidFill>
                  <a:effectLst>
                    <a:outerShdw dist="38100" dir="18900000" algn="tl" rotWithShape="0">
                      <a:srgbClr val="000000"/>
                    </a:outerShdw>
                  </a:effectLst>
                  <a:latin typeface="Arial"/>
                  <a:cs typeface="Arial"/>
                </a:rPr>
                <a:t>100 km</a:t>
              </a:r>
              <a:endParaRPr lang="en-US" sz="1400" b="1" dirty="0">
                <a:solidFill>
                  <a:srgbClr val="FF0000"/>
                </a:solidFill>
                <a:effectLst>
                  <a:outerShdw dist="38100" dir="18900000" algn="tl" rotWithShape="0">
                    <a:srgbClr val="000000"/>
                  </a:outerShdw>
                </a:effectLst>
                <a:latin typeface="Arial"/>
                <a:cs typeface="Arial"/>
              </a:endParaRPr>
            </a:p>
          </p:txBody>
        </p:sp>
        <p:sp>
          <p:nvSpPr>
            <p:cNvPr id="3" name="TextBox 2"/>
            <p:cNvSpPr txBox="1"/>
            <p:nvPr/>
          </p:nvSpPr>
          <p:spPr>
            <a:xfrm>
              <a:off x="532457" y="5698860"/>
              <a:ext cx="2791534" cy="584776"/>
            </a:xfrm>
            <a:prstGeom prst="rect">
              <a:avLst/>
            </a:prstGeom>
            <a:noFill/>
          </p:spPr>
          <p:txBody>
            <a:bodyPr wrap="square" rtlCol="0">
              <a:spAutoFit/>
            </a:bodyPr>
            <a:lstStyle/>
            <a:p>
              <a:pPr algn="ctr"/>
              <a:r>
                <a:rPr lang="en-US" sz="1600" b="1" dirty="0" smtClean="0">
                  <a:solidFill>
                    <a:srgbClr val="000090"/>
                  </a:solidFill>
                  <a:latin typeface="Arial"/>
                  <a:cs typeface="Arial"/>
                </a:rPr>
                <a:t>Hover over window then click arrow to start movie</a:t>
              </a:r>
              <a:endParaRPr lang="en-US" sz="1600" b="1" dirty="0">
                <a:solidFill>
                  <a:srgbClr val="000090"/>
                </a:solidFill>
                <a:latin typeface="Arial"/>
                <a:cs typeface="Arial"/>
              </a:endParaRPr>
            </a:p>
          </p:txBody>
        </p:sp>
      </p:grpSp>
      <p:pic>
        <p:nvPicPr>
          <p:cNvPr id="7" name="MINX_O24152_5fps_3.0Mbits_B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75275" y="2490538"/>
            <a:ext cx="5289049" cy="3846581"/>
          </a:xfrm>
          <a:prstGeom prst="rect">
            <a:avLst/>
          </a:prstGeom>
          <a:ln w="12700">
            <a:solidFill>
              <a:schemeClr val="tx1"/>
            </a:solidFill>
          </a:ln>
        </p:spPr>
      </p:pic>
    </p:spTree>
    <p:extLst>
      <p:ext uri="{BB962C8B-B14F-4D97-AF65-F5344CB8AC3E}">
        <p14:creationId xmlns:p14="http://schemas.microsoft.com/office/powerpoint/2010/main" val="55576857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repeatCount="indefinite"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225419"/>
            <a:ext cx="5782426" cy="561266"/>
          </a:xfrm>
        </p:spPr>
        <p:txBody>
          <a:bodyPr>
            <a:noAutofit/>
          </a:bodyPr>
          <a:lstStyle/>
          <a:p>
            <a:r>
              <a:rPr lang="en-US" sz="3200" dirty="0" smtClean="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236429"/>
            <a:ext cx="6153219" cy="3656218"/>
          </a:xfrm>
        </p:spPr>
        <p:txBody>
          <a:bodyPr>
            <a:noAutofit/>
          </a:bodyPr>
          <a:lstStyle/>
          <a:p>
            <a:pPr marL="0" lvl="1" indent="0">
              <a:spcBef>
                <a:spcPts val="1000"/>
              </a:spcBef>
              <a:buNone/>
              <a:defRPr/>
            </a:pPr>
            <a:r>
              <a:rPr lang="en-US" sz="2400" b="1" dirty="0">
                <a:solidFill>
                  <a:srgbClr val="FF0000"/>
                </a:solidFill>
                <a:latin typeface="Times New Roman"/>
                <a:cs typeface="Times New Roman"/>
              </a:rPr>
              <a:t>Scientific motivation for MINX</a:t>
            </a:r>
          </a:p>
          <a:p>
            <a:pPr marL="0" indent="0">
              <a:spcBef>
                <a:spcPts val="1000"/>
              </a:spcBef>
              <a:buNone/>
              <a:defRPr/>
            </a:pPr>
            <a:r>
              <a:rPr lang="en-US" sz="2400" b="1" dirty="0">
                <a:latin typeface="Times New Roman"/>
                <a:cs typeface="Times New Roman"/>
              </a:rPr>
              <a:t>MISR Plume Project website</a:t>
            </a:r>
          </a:p>
          <a:p>
            <a:pPr marL="0" indent="0">
              <a:spcBef>
                <a:spcPts val="1000"/>
              </a:spcBef>
              <a:buNone/>
              <a:defRPr/>
            </a:pPr>
            <a:r>
              <a:rPr lang="en-US" sz="2400" b="1" dirty="0" smtClean="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2</a:t>
            </a:fld>
            <a:endParaRPr lang="en-US" dirty="0"/>
          </a:p>
        </p:txBody>
      </p:sp>
    </p:spTree>
    <p:extLst>
      <p:ext uri="{BB962C8B-B14F-4D97-AF65-F5344CB8AC3E}">
        <p14:creationId xmlns:p14="http://schemas.microsoft.com/office/powerpoint/2010/main" val="6005550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sz="quarter"/>
          </p:nvPr>
        </p:nvSpPr>
        <p:spPr>
          <a:xfrm>
            <a:off x="678330" y="334682"/>
            <a:ext cx="7772400" cy="533400"/>
          </a:xfrm>
          <a:effectLst/>
        </p:spPr>
        <p:txBody>
          <a:bodyPr>
            <a:noAutofit/>
          </a:bodyPr>
          <a:lstStyle/>
          <a:p>
            <a:pPr eaLnBrk="1" hangingPunct="1">
              <a:defRPr/>
            </a:pPr>
            <a:r>
              <a:rPr lang="en-US" b="1" dirty="0" smtClean="0">
                <a:solidFill>
                  <a:srgbClr val="000090"/>
                </a:solidFill>
              </a:rPr>
              <a:t>Alaska Fire, July 2, 2004 (5054 MW)</a:t>
            </a:r>
          </a:p>
        </p:txBody>
      </p:sp>
      <p:grpSp>
        <p:nvGrpSpPr>
          <p:cNvPr id="2" name="Group 1"/>
          <p:cNvGrpSpPr/>
          <p:nvPr/>
        </p:nvGrpSpPr>
        <p:grpSpPr>
          <a:xfrm>
            <a:off x="387773" y="1111200"/>
            <a:ext cx="8345783" cy="5232411"/>
            <a:chOff x="387773" y="1111200"/>
            <a:chExt cx="8345783" cy="5232411"/>
          </a:xfrm>
        </p:grpSpPr>
        <p:grpSp>
          <p:nvGrpSpPr>
            <p:cNvPr id="15" name="Group 14"/>
            <p:cNvGrpSpPr/>
            <p:nvPr/>
          </p:nvGrpSpPr>
          <p:grpSpPr>
            <a:xfrm>
              <a:off x="4645166" y="1111200"/>
              <a:ext cx="4088390" cy="5232411"/>
              <a:chOff x="4553954" y="1082841"/>
              <a:chExt cx="3881520" cy="4938501"/>
            </a:xfrm>
          </p:grpSpPr>
          <p:pic>
            <p:nvPicPr>
              <p:cNvPr id="14" name="Picture 13" descr="O24152_Profil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3954" y="1082841"/>
                <a:ext cx="3881520" cy="4938501"/>
              </a:xfrm>
              <a:prstGeom prst="rect">
                <a:avLst/>
              </a:prstGeom>
            </p:spPr>
          </p:pic>
          <p:sp>
            <p:nvSpPr>
              <p:cNvPr id="11" name="TextBox 10"/>
              <p:cNvSpPr txBox="1"/>
              <p:nvPr/>
            </p:nvSpPr>
            <p:spPr>
              <a:xfrm>
                <a:off x="6644157" y="1499579"/>
                <a:ext cx="1736310" cy="276999"/>
              </a:xfrm>
              <a:prstGeom prst="rect">
                <a:avLst/>
              </a:prstGeom>
              <a:noFill/>
            </p:spPr>
            <p:txBody>
              <a:bodyPr wrap="none" rtlCol="0">
                <a:spAutoFit/>
              </a:bodyPr>
              <a:lstStyle/>
              <a:p>
                <a:r>
                  <a:rPr lang="en-US" sz="1200" b="1" dirty="0" smtClean="0">
                    <a:solidFill>
                      <a:srgbClr val="FF0000"/>
                    </a:solidFill>
                    <a:latin typeface="Arial"/>
                    <a:cs typeface="Arial"/>
                  </a:rPr>
                  <a:t>Pyrocumulus clouds</a:t>
                </a:r>
                <a:endParaRPr lang="en-US" sz="1200" b="1" dirty="0">
                  <a:solidFill>
                    <a:srgbClr val="FF0000"/>
                  </a:solidFill>
                  <a:latin typeface="Arial"/>
                  <a:cs typeface="Arial"/>
                </a:endParaRPr>
              </a:p>
            </p:txBody>
          </p:sp>
          <p:cxnSp>
            <p:nvCxnSpPr>
              <p:cNvPr id="13" name="Straight Arrow Connector 12"/>
              <p:cNvCxnSpPr>
                <a:stCxn id="11" idx="1"/>
              </p:cNvCxnSpPr>
              <p:nvPr/>
            </p:nvCxnSpPr>
            <p:spPr bwMode="auto">
              <a:xfrm flipH="1">
                <a:off x="6307003" y="1638079"/>
                <a:ext cx="337154" cy="30332"/>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p:cNvSpPr txBox="1"/>
              <p:nvPr/>
            </p:nvSpPr>
            <p:spPr>
              <a:xfrm>
                <a:off x="5981613" y="2830892"/>
                <a:ext cx="1077316" cy="261440"/>
              </a:xfrm>
              <a:prstGeom prst="rect">
                <a:avLst/>
              </a:prstGeom>
              <a:noFill/>
            </p:spPr>
            <p:txBody>
              <a:bodyPr wrap="square" rtlCol="0">
                <a:spAutoFit/>
              </a:bodyPr>
              <a:lstStyle/>
              <a:p>
                <a:r>
                  <a:rPr lang="en-US" sz="1200" b="1" dirty="0" smtClean="0">
                    <a:solidFill>
                      <a:srgbClr val="FF0000"/>
                    </a:solidFill>
                    <a:latin typeface="Arial"/>
                    <a:cs typeface="Arial"/>
                  </a:rPr>
                  <a:t>Lower plume</a:t>
                </a:r>
                <a:endParaRPr lang="en-US" sz="1200" b="1" dirty="0">
                  <a:solidFill>
                    <a:srgbClr val="FF0000"/>
                  </a:solidFill>
                  <a:latin typeface="Arial"/>
                  <a:cs typeface="Arial"/>
                </a:endParaRPr>
              </a:p>
            </p:txBody>
          </p:sp>
          <p:sp>
            <p:nvSpPr>
              <p:cNvPr id="23" name="TextBox 22"/>
              <p:cNvSpPr txBox="1"/>
              <p:nvPr/>
            </p:nvSpPr>
            <p:spPr>
              <a:xfrm>
                <a:off x="6968565" y="1844437"/>
                <a:ext cx="1163286" cy="276999"/>
              </a:xfrm>
              <a:prstGeom prst="rect">
                <a:avLst/>
              </a:prstGeom>
              <a:noFill/>
            </p:spPr>
            <p:txBody>
              <a:bodyPr wrap="none" rtlCol="0">
                <a:spAutoFit/>
              </a:bodyPr>
              <a:lstStyle/>
              <a:p>
                <a:r>
                  <a:rPr lang="en-US" sz="1200" b="1" dirty="0" smtClean="0">
                    <a:solidFill>
                      <a:srgbClr val="FF0000"/>
                    </a:solidFill>
                    <a:latin typeface="Arial"/>
                    <a:cs typeface="Arial"/>
                  </a:rPr>
                  <a:t>Upper plume</a:t>
                </a:r>
                <a:endParaRPr lang="en-US" sz="1200" b="1" dirty="0">
                  <a:solidFill>
                    <a:srgbClr val="FF0000"/>
                  </a:solidFill>
                  <a:latin typeface="Arial"/>
                  <a:cs typeface="Arial"/>
                </a:endParaRPr>
              </a:p>
            </p:txBody>
          </p:sp>
          <p:cxnSp>
            <p:nvCxnSpPr>
              <p:cNvPr id="24" name="Straight Arrow Connector 23"/>
              <p:cNvCxnSpPr/>
              <p:nvPr/>
            </p:nvCxnSpPr>
            <p:spPr bwMode="auto">
              <a:xfrm flipH="1">
                <a:off x="7472947" y="2092158"/>
                <a:ext cx="46790" cy="220579"/>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p:cNvCxnSpPr>
                <a:stCxn id="21" idx="3"/>
              </p:cNvCxnSpPr>
              <p:nvPr/>
            </p:nvCxnSpPr>
            <p:spPr bwMode="auto">
              <a:xfrm flipV="1">
                <a:off x="7058929" y="2790552"/>
                <a:ext cx="344495" cy="171061"/>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a:stCxn id="11" idx="1"/>
              </p:cNvCxnSpPr>
              <p:nvPr/>
            </p:nvCxnSpPr>
            <p:spPr bwMode="auto">
              <a:xfrm flipH="1">
                <a:off x="5806338" y="1638079"/>
                <a:ext cx="837819" cy="366135"/>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8" name="Group 7"/>
            <p:cNvGrpSpPr/>
            <p:nvPr/>
          </p:nvGrpSpPr>
          <p:grpSpPr>
            <a:xfrm>
              <a:off x="387773" y="1111201"/>
              <a:ext cx="3577921" cy="5232410"/>
              <a:chOff x="681317" y="1270122"/>
              <a:chExt cx="3385462" cy="4879787"/>
            </a:xfrm>
          </p:grpSpPr>
          <p:pic>
            <p:nvPicPr>
              <p:cNvPr id="3" name="Picture 2" descr="MINX_O24152_DigitizingAn.jpg"/>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7370"/>
                        </a14:imgEffect>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694765" y="1270122"/>
                <a:ext cx="3367741" cy="2333231"/>
              </a:xfrm>
              <a:prstGeom prst="rect">
                <a:avLst/>
              </a:prstGeom>
              <a:ln w="12700">
                <a:solidFill>
                  <a:schemeClr val="tx1"/>
                </a:solidFill>
              </a:ln>
            </p:spPr>
          </p:pic>
          <p:pic>
            <p:nvPicPr>
              <p:cNvPr id="4" name="Picture 3" descr="MINX_O24152_ColorHeightsAn.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1317" y="3804145"/>
                <a:ext cx="3385462" cy="2345764"/>
              </a:xfrm>
              <a:prstGeom prst="rect">
                <a:avLst/>
              </a:prstGeom>
              <a:ln w="12700">
                <a:solidFill>
                  <a:schemeClr val="tx1"/>
                </a:solidFill>
              </a:ln>
            </p:spPr>
          </p:pic>
          <p:sp>
            <p:nvSpPr>
              <p:cNvPr id="17" name="TextBox 16"/>
              <p:cNvSpPr txBox="1"/>
              <p:nvPr/>
            </p:nvSpPr>
            <p:spPr>
              <a:xfrm>
                <a:off x="2335896" y="3261706"/>
                <a:ext cx="1698226" cy="276999"/>
              </a:xfrm>
              <a:prstGeom prst="rect">
                <a:avLst/>
              </a:prstGeom>
              <a:solidFill>
                <a:schemeClr val="bg1">
                  <a:lumMod val="75000"/>
                </a:schemeClr>
              </a:solidFill>
            </p:spPr>
            <p:txBody>
              <a:bodyPr wrap="none" rtlCol="0">
                <a:spAutoFit/>
              </a:bodyPr>
              <a:lstStyle/>
              <a:p>
                <a:r>
                  <a:rPr lang="en-US" sz="1200" b="1" dirty="0" smtClean="0">
                    <a:solidFill>
                      <a:srgbClr val="FF0000"/>
                    </a:solidFill>
                    <a:latin typeface="Arial"/>
                    <a:cs typeface="Arial"/>
                  </a:rPr>
                  <a:t>Pyrocumulus clouds</a:t>
                </a:r>
                <a:endParaRPr lang="en-US" sz="1200" b="1" dirty="0">
                  <a:solidFill>
                    <a:srgbClr val="FF0000"/>
                  </a:solidFill>
                  <a:latin typeface="Arial"/>
                  <a:cs typeface="Arial"/>
                </a:endParaRPr>
              </a:p>
            </p:txBody>
          </p:sp>
          <p:cxnSp>
            <p:nvCxnSpPr>
              <p:cNvPr id="18" name="Straight Arrow Connector 17"/>
              <p:cNvCxnSpPr>
                <a:stCxn id="17" idx="0"/>
              </p:cNvCxnSpPr>
              <p:nvPr/>
            </p:nvCxnSpPr>
            <p:spPr bwMode="auto">
              <a:xfrm flipH="1" flipV="1">
                <a:off x="2698966" y="2855306"/>
                <a:ext cx="486043" cy="406400"/>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Arrow Connector 32"/>
              <p:cNvCxnSpPr>
                <a:stCxn id="17" idx="0"/>
              </p:cNvCxnSpPr>
              <p:nvPr/>
            </p:nvCxnSpPr>
            <p:spPr bwMode="auto">
              <a:xfrm flipH="1" flipV="1">
                <a:off x="2896190" y="2664060"/>
                <a:ext cx="288819" cy="597646"/>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TextBox 34"/>
              <p:cNvSpPr txBox="1"/>
              <p:nvPr/>
            </p:nvSpPr>
            <p:spPr>
              <a:xfrm>
                <a:off x="897965" y="3042313"/>
                <a:ext cx="1125203" cy="276999"/>
              </a:xfrm>
              <a:prstGeom prst="rect">
                <a:avLst/>
              </a:prstGeom>
              <a:solidFill>
                <a:schemeClr val="bg1">
                  <a:lumMod val="75000"/>
                </a:schemeClr>
              </a:solidFill>
            </p:spPr>
            <p:txBody>
              <a:bodyPr wrap="none" rtlCol="0">
                <a:spAutoFit/>
              </a:bodyPr>
              <a:lstStyle/>
              <a:p>
                <a:r>
                  <a:rPr lang="en-US" sz="1200" b="1" dirty="0" smtClean="0">
                    <a:solidFill>
                      <a:srgbClr val="FF0000"/>
                    </a:solidFill>
                    <a:latin typeface="Arial"/>
                    <a:cs typeface="Arial"/>
                  </a:rPr>
                  <a:t>Upper plume</a:t>
                </a:r>
                <a:endParaRPr lang="en-US" sz="1200" b="1" dirty="0">
                  <a:solidFill>
                    <a:srgbClr val="FF0000"/>
                  </a:solidFill>
                  <a:latin typeface="Arial"/>
                  <a:cs typeface="Arial"/>
                </a:endParaRPr>
              </a:p>
            </p:txBody>
          </p:sp>
          <p:cxnSp>
            <p:nvCxnSpPr>
              <p:cNvPr id="36" name="Straight Arrow Connector 35"/>
              <p:cNvCxnSpPr/>
              <p:nvPr/>
            </p:nvCxnSpPr>
            <p:spPr bwMode="auto">
              <a:xfrm flipV="1">
                <a:off x="1870061" y="2710841"/>
                <a:ext cx="150062" cy="337282"/>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8" name="TextBox 37"/>
              <p:cNvSpPr txBox="1"/>
              <p:nvPr/>
            </p:nvSpPr>
            <p:spPr>
              <a:xfrm>
                <a:off x="1724212" y="1270122"/>
                <a:ext cx="1133769" cy="276999"/>
              </a:xfrm>
              <a:prstGeom prst="rect">
                <a:avLst/>
              </a:prstGeom>
              <a:solidFill>
                <a:schemeClr val="bg1">
                  <a:lumMod val="75000"/>
                </a:schemeClr>
              </a:solidFill>
            </p:spPr>
            <p:txBody>
              <a:bodyPr wrap="none" rtlCol="0">
                <a:spAutoFit/>
              </a:bodyPr>
              <a:lstStyle/>
              <a:p>
                <a:r>
                  <a:rPr lang="en-US" sz="1200" b="1" dirty="0" smtClean="0">
                    <a:solidFill>
                      <a:srgbClr val="FF0000"/>
                    </a:solidFill>
                    <a:latin typeface="Arial"/>
                    <a:cs typeface="Arial"/>
                  </a:rPr>
                  <a:t>Lower plume</a:t>
                </a:r>
                <a:endParaRPr lang="en-US" sz="1200" b="1" dirty="0">
                  <a:solidFill>
                    <a:srgbClr val="FF0000"/>
                  </a:solidFill>
                  <a:latin typeface="Arial"/>
                  <a:cs typeface="Arial"/>
                </a:endParaRPr>
              </a:p>
            </p:txBody>
          </p:sp>
          <p:cxnSp>
            <p:nvCxnSpPr>
              <p:cNvPr id="39" name="Straight Arrow Connector 38"/>
              <p:cNvCxnSpPr/>
              <p:nvPr/>
            </p:nvCxnSpPr>
            <p:spPr bwMode="auto">
              <a:xfrm flipH="1">
                <a:off x="1568304" y="1550563"/>
                <a:ext cx="325129" cy="635205"/>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cxnSp>
          <p:nvCxnSpPr>
            <p:cNvPr id="5" name="Straight Arrow Connector 4"/>
            <p:cNvCxnSpPr/>
            <p:nvPr/>
          </p:nvCxnSpPr>
          <p:spPr>
            <a:xfrm>
              <a:off x="4530405" y="2967271"/>
              <a:ext cx="588291" cy="389237"/>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3323913" y="2527101"/>
              <a:ext cx="718041" cy="348589"/>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947353" y="2692959"/>
              <a:ext cx="714354" cy="492443"/>
            </a:xfrm>
            <a:prstGeom prst="rect">
              <a:avLst/>
            </a:prstGeom>
            <a:noFill/>
          </p:spPr>
          <p:txBody>
            <a:bodyPr wrap="square" rtlCol="0">
              <a:spAutoFit/>
            </a:bodyPr>
            <a:lstStyle/>
            <a:p>
              <a:pPr algn="ctr"/>
              <a:r>
                <a:rPr lang="en-US" sz="1300" b="1" dirty="0" smtClean="0">
                  <a:solidFill>
                    <a:srgbClr val="FF0000"/>
                  </a:solidFill>
                  <a:latin typeface="Arial"/>
                  <a:cs typeface="Arial"/>
                </a:rPr>
                <a:t>Plume origin</a:t>
              </a:r>
              <a:endParaRPr lang="en-US" sz="1300" b="1" dirty="0">
                <a:solidFill>
                  <a:srgbClr val="FF0000"/>
                </a:solidFill>
                <a:latin typeface="Arial"/>
                <a:cs typeface="Arial"/>
              </a:endParaRPr>
            </a:p>
          </p:txBody>
        </p:sp>
      </p:grpSp>
      <p:sp>
        <p:nvSpPr>
          <p:cNvPr id="6" name="Slide Number Placeholder 5"/>
          <p:cNvSpPr>
            <a:spLocks noGrp="1"/>
          </p:cNvSpPr>
          <p:nvPr>
            <p:ph type="sldNum" sz="quarter" idx="11"/>
          </p:nvPr>
        </p:nvSpPr>
        <p:spPr>
          <a:xfrm>
            <a:off x="7858121" y="6367338"/>
            <a:ext cx="838200" cy="304800"/>
          </a:xfrm>
        </p:spPr>
        <p:txBody>
          <a:bodyPr/>
          <a:lstStyle/>
          <a:p>
            <a:pPr>
              <a:defRPr/>
            </a:pPr>
            <a:fld id="{E274D43F-D332-0F45-AE34-B3BADEC43EE9}" type="slidenum">
              <a:rPr lang="en-US" smtClean="0"/>
              <a:pPr>
                <a:defRPr/>
              </a:pPr>
              <a:t>20</a:t>
            </a:fld>
            <a:endParaRPr lang="en-US" dirty="0"/>
          </a:p>
        </p:txBody>
      </p:sp>
    </p:spTree>
    <p:extLst>
      <p:ext uri="{BB962C8B-B14F-4D97-AF65-F5344CB8AC3E}">
        <p14:creationId xmlns:p14="http://schemas.microsoft.com/office/powerpoint/2010/main" val="8937226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225419"/>
            <a:ext cx="5782426" cy="561266"/>
          </a:xfrm>
        </p:spPr>
        <p:txBody>
          <a:bodyPr>
            <a:noAutofit/>
          </a:bodyPr>
          <a:lstStyle/>
          <a:p>
            <a:r>
              <a:rPr lang="en-US" sz="3200" dirty="0" smtClean="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310647"/>
            <a:ext cx="6153219" cy="3656218"/>
          </a:xfrm>
        </p:spPr>
        <p:txBody>
          <a:bodyPr>
            <a:noAutofit/>
          </a:bodyPr>
          <a:lstStyle/>
          <a:p>
            <a:pPr marL="0" lvl="1" indent="0">
              <a:spcBef>
                <a:spcPts val="1000"/>
              </a:spcBef>
              <a:buNone/>
              <a:defRPr/>
            </a:pPr>
            <a:r>
              <a:rPr lang="en-US" sz="2400" b="1" dirty="0">
                <a:latin typeface="Times New Roman"/>
                <a:cs typeface="Times New Roman"/>
              </a:rPr>
              <a:t>Scientific motivation for MINX</a:t>
            </a:r>
          </a:p>
          <a:p>
            <a:pPr marL="0" indent="0">
              <a:spcBef>
                <a:spcPts val="1000"/>
              </a:spcBef>
              <a:buNone/>
              <a:defRPr/>
            </a:pPr>
            <a:r>
              <a:rPr lang="en-US" sz="2400" b="1" dirty="0">
                <a:latin typeface="Times New Roman"/>
                <a:cs typeface="Times New Roman"/>
              </a:rPr>
              <a:t>MISR Plume Project website</a:t>
            </a:r>
          </a:p>
          <a:p>
            <a:pPr marL="0" indent="0">
              <a:spcBef>
                <a:spcPts val="1000"/>
              </a:spcBef>
              <a:buNone/>
              <a:defRPr/>
            </a:pPr>
            <a:r>
              <a:rPr lang="en-US" sz="2400" b="1" dirty="0" smtClean="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smtClean="0">
                <a:solidFill>
                  <a:srgbClr val="FF0000"/>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21</a:t>
            </a:fld>
            <a:endParaRPr lang="en-US" dirty="0"/>
          </a:p>
        </p:txBody>
      </p:sp>
    </p:spTree>
    <p:extLst>
      <p:ext uri="{BB962C8B-B14F-4D97-AF65-F5344CB8AC3E}">
        <p14:creationId xmlns:p14="http://schemas.microsoft.com/office/powerpoint/2010/main" val="600555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863" y="234217"/>
            <a:ext cx="8415655" cy="923330"/>
          </a:xfrm>
          <a:prstGeom prst="rect">
            <a:avLst/>
          </a:prstGeom>
          <a:noFill/>
        </p:spPr>
        <p:txBody>
          <a:bodyPr wrap="square" rtlCol="0">
            <a:spAutoFit/>
          </a:bodyPr>
          <a:lstStyle/>
          <a:p>
            <a:pPr algn="ctr"/>
            <a:r>
              <a:rPr lang="en-US" sz="3000" b="1" dirty="0" smtClean="0">
                <a:solidFill>
                  <a:srgbClr val="000090"/>
                </a:solidFill>
                <a:latin typeface="Times New Roman"/>
                <a:cs typeface="Times New Roman"/>
              </a:rPr>
              <a:t>Dust Plumes - Taklamakan Desert in Tarim Basin</a:t>
            </a:r>
          </a:p>
          <a:p>
            <a:pPr algn="ctr"/>
            <a:r>
              <a:rPr lang="en-US" sz="2400" b="1" dirty="0" smtClean="0">
                <a:solidFill>
                  <a:srgbClr val="000090"/>
                </a:solidFill>
                <a:latin typeface="Times New Roman"/>
                <a:cs typeface="Times New Roman"/>
              </a:rPr>
              <a:t>North of Tibetan Plateau (MODIS Image)</a:t>
            </a:r>
            <a:endParaRPr lang="en-US" sz="2400" b="1" dirty="0">
              <a:solidFill>
                <a:srgbClr val="000090"/>
              </a:solidFill>
              <a:latin typeface="Times New Roman"/>
              <a:cs typeface="Times New Roman"/>
            </a:endParaRPr>
          </a:p>
        </p:txBody>
      </p:sp>
      <p:grpSp>
        <p:nvGrpSpPr>
          <p:cNvPr id="4" name="Group 3"/>
          <p:cNvGrpSpPr/>
          <p:nvPr/>
        </p:nvGrpSpPr>
        <p:grpSpPr>
          <a:xfrm>
            <a:off x="1075954" y="1400157"/>
            <a:ext cx="7066141" cy="4946904"/>
            <a:chOff x="1069848" y="1115568"/>
            <a:chExt cx="7066141" cy="4946904"/>
          </a:xfrm>
        </p:grpSpPr>
        <p:pic>
          <p:nvPicPr>
            <p:cNvPr id="8" name="Picture 7" descr="TaklamakanModis.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9848" y="1115568"/>
              <a:ext cx="7066141" cy="4946904"/>
            </a:xfrm>
            <a:prstGeom prst="rect">
              <a:avLst/>
            </a:prstGeom>
          </p:spPr>
        </p:pic>
        <p:sp>
          <p:nvSpPr>
            <p:cNvPr id="2" name="Rectangle 1"/>
            <p:cNvSpPr/>
            <p:nvPr/>
          </p:nvSpPr>
          <p:spPr>
            <a:xfrm>
              <a:off x="2695799" y="1557615"/>
              <a:ext cx="1359881" cy="958533"/>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1246173" y="1602186"/>
            <a:ext cx="1323937" cy="523220"/>
          </a:xfrm>
          <a:prstGeom prst="rect">
            <a:avLst/>
          </a:prstGeom>
          <a:noFill/>
          <a:effectLst>
            <a:glow rad="101600">
              <a:schemeClr val="tx1"/>
            </a:glow>
          </a:effectLst>
        </p:spPr>
        <p:txBody>
          <a:bodyPr wrap="square" rtlCol="0">
            <a:spAutoFit/>
          </a:bodyPr>
          <a:lstStyle/>
          <a:p>
            <a:pPr algn="ctr"/>
            <a:r>
              <a:rPr lang="en-US" sz="1400" b="1" dirty="0" smtClean="0">
                <a:solidFill>
                  <a:srgbClr val="FF0000"/>
                </a:solidFill>
                <a:effectLst>
                  <a:glow rad="76200">
                    <a:schemeClr val="tx1"/>
                  </a:glow>
                </a:effectLst>
                <a:latin typeface="Arial"/>
                <a:cs typeface="Arial"/>
              </a:rPr>
              <a:t>Area of MINX animation</a:t>
            </a:r>
            <a:endParaRPr lang="en-US" sz="1400" b="1" dirty="0">
              <a:solidFill>
                <a:srgbClr val="FF0000"/>
              </a:solidFill>
              <a:effectLst>
                <a:glow rad="76200">
                  <a:schemeClr val="tx1"/>
                </a:glow>
              </a:effectLst>
              <a:latin typeface="Arial"/>
              <a:cs typeface="Arial"/>
            </a:endParaRPr>
          </a:p>
        </p:txBody>
      </p:sp>
      <p:cxnSp>
        <p:nvCxnSpPr>
          <p:cNvPr id="9" name="Straight Arrow Connector 8"/>
          <p:cNvCxnSpPr>
            <a:endCxn id="2" idx="1"/>
          </p:cNvCxnSpPr>
          <p:nvPr/>
        </p:nvCxnSpPr>
        <p:spPr>
          <a:xfrm>
            <a:off x="2378409" y="2075846"/>
            <a:ext cx="323496" cy="245625"/>
          </a:xfrm>
          <a:prstGeom prst="straightConnector1">
            <a:avLst/>
          </a:prstGeom>
          <a:ln w="19050" cmpd="sng">
            <a:solidFill>
              <a:srgbClr val="FF0000"/>
            </a:solidFill>
            <a:tailEnd type="arrow"/>
          </a:ln>
          <a:effectLst>
            <a:glow rad="25400">
              <a:schemeClr val="tx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075954" y="5975492"/>
            <a:ext cx="7066141" cy="17973"/>
          </a:xfrm>
          <a:prstGeom prst="straightConnector1">
            <a:avLst/>
          </a:prstGeom>
          <a:ln w="190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171799" y="5701642"/>
            <a:ext cx="1177166" cy="307777"/>
          </a:xfrm>
          <a:prstGeom prst="rect">
            <a:avLst/>
          </a:prstGeom>
          <a:noFill/>
        </p:spPr>
        <p:txBody>
          <a:bodyPr wrap="square" rtlCol="0">
            <a:spAutoFit/>
          </a:bodyPr>
          <a:lstStyle/>
          <a:p>
            <a:pPr algn="ctr"/>
            <a:r>
              <a:rPr lang="en-US" sz="1400" b="1" dirty="0" smtClean="0">
                <a:solidFill>
                  <a:srgbClr val="FF0000"/>
                </a:solidFill>
                <a:effectLst>
                  <a:outerShdw blurRad="63500" dist="25400" algn="ctr" rotWithShape="0">
                    <a:prstClr val="black"/>
                  </a:outerShdw>
                </a:effectLst>
                <a:latin typeface="Arial"/>
                <a:cs typeface="Arial"/>
              </a:rPr>
              <a:t>1300 km</a:t>
            </a:r>
            <a:endParaRPr lang="en-US" sz="1400" b="1" dirty="0">
              <a:solidFill>
                <a:srgbClr val="FF0000"/>
              </a:solidFill>
              <a:effectLst>
                <a:outerShdw blurRad="63500" dist="25400" algn="ctr" rotWithShape="0">
                  <a:prstClr val="black"/>
                </a:outerShdw>
              </a:effectLst>
              <a:latin typeface="Arial"/>
              <a:cs typeface="Arial"/>
            </a:endParaRPr>
          </a:p>
        </p:txBody>
      </p:sp>
      <p:sp>
        <p:nvSpPr>
          <p:cNvPr id="10" name="Slide Number Placeholder 9"/>
          <p:cNvSpPr>
            <a:spLocks noGrp="1"/>
          </p:cNvSpPr>
          <p:nvPr>
            <p:ph type="sldNum" sz="quarter" idx="12"/>
          </p:nvPr>
        </p:nvSpPr>
        <p:spPr/>
        <p:txBody>
          <a:bodyPr/>
          <a:lstStyle/>
          <a:p>
            <a:fld id="{9512D3F0-1D1B-AB4A-A88C-3963E7D75F0D}" type="slidenum">
              <a:rPr lang="en-US" smtClean="0"/>
              <a:t>22</a:t>
            </a:fld>
            <a:endParaRPr lang="en-US" dirty="0"/>
          </a:p>
        </p:txBody>
      </p:sp>
    </p:spTree>
    <p:extLst>
      <p:ext uri="{BB962C8B-B14F-4D97-AF65-F5344CB8AC3E}">
        <p14:creationId xmlns:p14="http://schemas.microsoft.com/office/powerpoint/2010/main" val="30341470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8537" y="223571"/>
            <a:ext cx="8524235" cy="492443"/>
          </a:xfrm>
          <a:prstGeom prst="rect">
            <a:avLst/>
          </a:prstGeom>
          <a:noFill/>
        </p:spPr>
        <p:txBody>
          <a:bodyPr wrap="square" rtlCol="0">
            <a:spAutoFit/>
          </a:bodyPr>
          <a:lstStyle/>
          <a:p>
            <a:pPr algn="ctr"/>
            <a:r>
              <a:rPr lang="en-US" sz="2600" b="1" dirty="0" smtClean="0">
                <a:solidFill>
                  <a:srgbClr val="000090"/>
                </a:solidFill>
                <a:latin typeface="Times New Roman"/>
                <a:cs typeface="Times New Roman"/>
              </a:rPr>
              <a:t>Taklamakan Dust – Orbit 17575 – April 8, 2003</a:t>
            </a:r>
            <a:endParaRPr lang="en-US" sz="2600" b="1" dirty="0">
              <a:solidFill>
                <a:srgbClr val="000090"/>
              </a:solidFill>
              <a:latin typeface="Times New Roman"/>
              <a:cs typeface="Times New Roman"/>
            </a:endParaRPr>
          </a:p>
        </p:txBody>
      </p:sp>
      <p:pic>
        <p:nvPicPr>
          <p:cNvPr id="2" name="O17575_B57_Dust_5fps_4.5Mbits_B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7454" y="985355"/>
            <a:ext cx="7273642" cy="5392092"/>
          </a:xfrm>
          <a:prstGeom prst="rect">
            <a:avLst/>
          </a:prstGeom>
          <a:ln w="12700">
            <a:solidFill>
              <a:schemeClr val="tx1"/>
            </a:solidFill>
          </a:ln>
        </p:spPr>
      </p:pic>
      <p:sp>
        <p:nvSpPr>
          <p:cNvPr id="5" name="Slide Number Placeholder 4"/>
          <p:cNvSpPr>
            <a:spLocks noGrp="1"/>
          </p:cNvSpPr>
          <p:nvPr>
            <p:ph type="sldNum" sz="quarter" idx="12"/>
          </p:nvPr>
        </p:nvSpPr>
        <p:spPr/>
        <p:txBody>
          <a:bodyPr/>
          <a:lstStyle/>
          <a:p>
            <a:fld id="{9512D3F0-1D1B-AB4A-A88C-3963E7D75F0D}" type="slidenum">
              <a:rPr lang="en-US" smtClean="0"/>
              <a:t>23</a:t>
            </a:fld>
            <a:endParaRPr lang="en-US" dirty="0"/>
          </a:p>
        </p:txBody>
      </p:sp>
      <p:sp>
        <p:nvSpPr>
          <p:cNvPr id="6" name="TextBox 5"/>
          <p:cNvSpPr txBox="1"/>
          <p:nvPr/>
        </p:nvSpPr>
        <p:spPr>
          <a:xfrm>
            <a:off x="465256" y="6519446"/>
            <a:ext cx="5696235" cy="338554"/>
          </a:xfrm>
          <a:prstGeom prst="rect">
            <a:avLst/>
          </a:prstGeom>
          <a:noFill/>
        </p:spPr>
        <p:txBody>
          <a:bodyPr wrap="square" rtlCol="0">
            <a:spAutoFit/>
          </a:bodyPr>
          <a:lstStyle/>
          <a:p>
            <a:pPr algn="ctr"/>
            <a:r>
              <a:rPr lang="en-US" sz="1600" b="1" dirty="0" smtClean="0">
                <a:solidFill>
                  <a:srgbClr val="000090"/>
                </a:solidFill>
                <a:latin typeface="Arial"/>
                <a:cs typeface="Arial"/>
              </a:rPr>
              <a:t>Hover over window then click arrow to start movie</a:t>
            </a:r>
            <a:endParaRPr lang="en-US" sz="1600" b="1" dirty="0">
              <a:solidFill>
                <a:srgbClr val="000090"/>
              </a:solidFill>
              <a:latin typeface="Arial"/>
              <a:cs typeface="Arial"/>
            </a:endParaRPr>
          </a:p>
        </p:txBody>
      </p:sp>
    </p:spTree>
    <p:extLst>
      <p:ext uri="{BB962C8B-B14F-4D97-AF65-F5344CB8AC3E}">
        <p14:creationId xmlns:p14="http://schemas.microsoft.com/office/powerpoint/2010/main" val="119417319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repeatCount="indefinite"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537" y="218460"/>
            <a:ext cx="8524235" cy="492443"/>
          </a:xfrm>
          <a:prstGeom prst="rect">
            <a:avLst/>
          </a:prstGeom>
          <a:noFill/>
        </p:spPr>
        <p:txBody>
          <a:bodyPr wrap="square" rtlCol="0">
            <a:spAutoFit/>
          </a:bodyPr>
          <a:lstStyle/>
          <a:p>
            <a:pPr algn="ctr"/>
            <a:r>
              <a:rPr lang="en-US" sz="2600" b="1" dirty="0" smtClean="0">
                <a:solidFill>
                  <a:srgbClr val="000090"/>
                </a:solidFill>
                <a:latin typeface="Times New Roman"/>
                <a:cs typeface="Times New Roman"/>
              </a:rPr>
              <a:t>Taklamakan Dust – Orbit 17575 – April 8, 2003</a:t>
            </a:r>
            <a:endParaRPr lang="en-US" sz="2600" b="1" dirty="0">
              <a:solidFill>
                <a:srgbClr val="000090"/>
              </a:solidFill>
              <a:latin typeface="Times New Roman"/>
              <a:cs typeface="Times New Roman"/>
            </a:endParaRPr>
          </a:p>
        </p:txBody>
      </p:sp>
      <p:sp>
        <p:nvSpPr>
          <p:cNvPr id="20" name="Slide Number Placeholder 19"/>
          <p:cNvSpPr>
            <a:spLocks noGrp="1"/>
          </p:cNvSpPr>
          <p:nvPr>
            <p:ph type="sldNum" sz="quarter" idx="12"/>
          </p:nvPr>
        </p:nvSpPr>
        <p:spPr/>
        <p:txBody>
          <a:bodyPr/>
          <a:lstStyle/>
          <a:p>
            <a:fld id="{9512D3F0-1D1B-AB4A-A88C-3963E7D75F0D}" type="slidenum">
              <a:rPr lang="en-US" smtClean="0"/>
              <a:t>24</a:t>
            </a:fld>
            <a:endParaRPr lang="en-US" dirty="0"/>
          </a:p>
        </p:txBody>
      </p:sp>
      <p:grpSp>
        <p:nvGrpSpPr>
          <p:cNvPr id="19" name="Group 18"/>
          <p:cNvGrpSpPr/>
          <p:nvPr/>
        </p:nvGrpSpPr>
        <p:grpSpPr>
          <a:xfrm>
            <a:off x="244227" y="897508"/>
            <a:ext cx="8775985" cy="5679874"/>
            <a:chOff x="244227" y="897508"/>
            <a:chExt cx="8775985" cy="5679874"/>
          </a:xfrm>
        </p:grpSpPr>
        <p:pic>
          <p:nvPicPr>
            <p:cNvPr id="4" name="Picture 3" descr="O17575_ColorHts_An.png"/>
            <p:cNvPicPr>
              <a:picLocks noChangeAspect="1"/>
            </p:cNvPicPr>
            <p:nvPr/>
          </p:nvPicPr>
          <p:blipFill>
            <a:blip r:embed="rId2" cstate="screen">
              <a:extLst>
                <a:ext uri="{BEBA8EAE-BF5A-486C-A8C5-ECC9F3942E4B}">
                  <a14:imgProps xmlns:a14="http://schemas.microsoft.com/office/drawing/2010/main">
                    <a14:imgLayer r:embed="rId3">
                      <a14:imgEffect>
                        <a14:saturation sat="96000"/>
                      </a14:imgEffect>
                      <a14:imgEffect>
                        <a14:brightnessContrast bright="28000" contrast="15000"/>
                      </a14:imgEffect>
                    </a14:imgLayer>
                  </a14:imgProps>
                </a:ext>
                <a:ext uri="{28A0092B-C50C-407E-A947-70E740481C1C}">
                  <a14:useLocalDpi xmlns:a14="http://schemas.microsoft.com/office/drawing/2010/main"/>
                </a:ext>
              </a:extLst>
            </a:blip>
            <a:stretch>
              <a:fillRect/>
            </a:stretch>
          </p:blipFill>
          <p:spPr>
            <a:xfrm>
              <a:off x="4708662" y="897508"/>
              <a:ext cx="4160150" cy="2426754"/>
            </a:xfrm>
            <a:prstGeom prst="rect">
              <a:avLst/>
            </a:prstGeom>
            <a:ln w="12700">
              <a:solidFill>
                <a:schemeClr val="tx1"/>
              </a:solidFill>
            </a:ln>
          </p:spPr>
        </p:pic>
        <p:grpSp>
          <p:nvGrpSpPr>
            <p:cNvPr id="17" name="Group 16"/>
            <p:cNvGrpSpPr>
              <a:grpSpLocks noChangeAspect="1"/>
            </p:cNvGrpSpPr>
            <p:nvPr/>
          </p:nvGrpSpPr>
          <p:grpSpPr>
            <a:xfrm>
              <a:off x="317493" y="897509"/>
              <a:ext cx="4160520" cy="2423160"/>
              <a:chOff x="491234" y="911771"/>
              <a:chExt cx="3905913" cy="2278449"/>
            </a:xfrm>
          </p:grpSpPr>
          <p:pic>
            <p:nvPicPr>
              <p:cNvPr id="3" name="Picture 2" descr="O17575_Digitizing_An.png"/>
              <p:cNvPicPr>
                <a:picLocks noChangeAspect="1"/>
              </p:cNvPicPr>
              <p:nvPr/>
            </p:nvPicPr>
            <p:blipFill>
              <a:blip r:embed="rId4" cstate="screen">
                <a:extLst>
                  <a:ext uri="{BEBA8EAE-BF5A-486C-A8C5-ECC9F3942E4B}">
                    <a14:imgProps xmlns:a14="http://schemas.microsoft.com/office/drawing/2010/main">
                      <a14:imgLayer r:embed="rId5">
                        <a14:imgEffect>
                          <a14:saturation sat="126000"/>
                        </a14:imgEffect>
                        <a14:imgEffect>
                          <a14:brightnessContrast bright="35000" contrast="13000"/>
                        </a14:imgEffect>
                      </a14:imgLayer>
                    </a14:imgProps>
                  </a:ext>
                  <a:ext uri="{28A0092B-C50C-407E-A947-70E740481C1C}">
                    <a14:useLocalDpi xmlns:a14="http://schemas.microsoft.com/office/drawing/2010/main"/>
                  </a:ext>
                </a:extLst>
              </a:blip>
              <a:stretch>
                <a:fillRect/>
              </a:stretch>
            </p:blipFill>
            <p:spPr>
              <a:xfrm>
                <a:off x="491234" y="911771"/>
                <a:ext cx="3905913" cy="2278449"/>
              </a:xfrm>
              <a:prstGeom prst="rect">
                <a:avLst/>
              </a:prstGeom>
              <a:ln w="12700">
                <a:solidFill>
                  <a:schemeClr val="tx1"/>
                </a:solidFill>
              </a:ln>
            </p:spPr>
          </p:pic>
          <p:sp>
            <p:nvSpPr>
              <p:cNvPr id="10" name="TextBox 9"/>
              <p:cNvSpPr txBox="1"/>
              <p:nvPr/>
            </p:nvSpPr>
            <p:spPr>
              <a:xfrm>
                <a:off x="2364760" y="2633721"/>
                <a:ext cx="257598" cy="369332"/>
              </a:xfrm>
              <a:prstGeom prst="rect">
                <a:avLst/>
              </a:prstGeom>
              <a:noFill/>
            </p:spPr>
            <p:txBody>
              <a:bodyPr wrap="square" rtlCol="0">
                <a:spAutoFit/>
              </a:bodyPr>
              <a:lstStyle/>
              <a:p>
                <a:r>
                  <a:rPr lang="en-US" b="1" dirty="0" smtClean="0">
                    <a:solidFill>
                      <a:srgbClr val="FF0000"/>
                    </a:solidFill>
                    <a:latin typeface="Arial"/>
                    <a:cs typeface="Arial"/>
                  </a:rPr>
                  <a:t>2</a:t>
                </a:r>
                <a:endParaRPr lang="en-US" b="1" dirty="0">
                  <a:solidFill>
                    <a:srgbClr val="FF0000"/>
                  </a:solidFill>
                  <a:latin typeface="Arial"/>
                  <a:cs typeface="Arial"/>
                </a:endParaRPr>
              </a:p>
            </p:txBody>
          </p:sp>
          <p:sp>
            <p:nvSpPr>
              <p:cNvPr id="11" name="TextBox 10"/>
              <p:cNvSpPr txBox="1"/>
              <p:nvPr/>
            </p:nvSpPr>
            <p:spPr>
              <a:xfrm>
                <a:off x="1330745" y="2148845"/>
                <a:ext cx="257598" cy="369332"/>
              </a:xfrm>
              <a:prstGeom prst="rect">
                <a:avLst/>
              </a:prstGeom>
              <a:noFill/>
            </p:spPr>
            <p:txBody>
              <a:bodyPr wrap="square" rtlCol="0">
                <a:spAutoFit/>
              </a:bodyPr>
              <a:lstStyle/>
              <a:p>
                <a:r>
                  <a:rPr lang="en-US" b="1" dirty="0" smtClean="0">
                    <a:solidFill>
                      <a:srgbClr val="FF0000"/>
                    </a:solidFill>
                    <a:latin typeface="Arial"/>
                    <a:cs typeface="Arial"/>
                  </a:rPr>
                  <a:t>1</a:t>
                </a:r>
                <a:endParaRPr lang="en-US" b="1" dirty="0">
                  <a:solidFill>
                    <a:srgbClr val="FF0000"/>
                  </a:solidFill>
                  <a:latin typeface="Arial"/>
                  <a:cs typeface="Arial"/>
                </a:endParaRPr>
              </a:p>
            </p:txBody>
          </p:sp>
          <p:sp>
            <p:nvSpPr>
              <p:cNvPr id="12" name="TextBox 11"/>
              <p:cNvSpPr txBox="1"/>
              <p:nvPr/>
            </p:nvSpPr>
            <p:spPr>
              <a:xfrm>
                <a:off x="3935918" y="1406854"/>
                <a:ext cx="257598" cy="369332"/>
              </a:xfrm>
              <a:prstGeom prst="rect">
                <a:avLst/>
              </a:prstGeom>
              <a:noFill/>
            </p:spPr>
            <p:txBody>
              <a:bodyPr wrap="square" rtlCol="0">
                <a:spAutoFit/>
              </a:bodyPr>
              <a:lstStyle/>
              <a:p>
                <a:r>
                  <a:rPr lang="en-US" b="1" dirty="0" smtClean="0">
                    <a:solidFill>
                      <a:srgbClr val="FF0000"/>
                    </a:solidFill>
                    <a:latin typeface="Arial"/>
                    <a:cs typeface="Arial"/>
                  </a:rPr>
                  <a:t>3</a:t>
                </a:r>
                <a:endParaRPr lang="en-US" b="1" dirty="0">
                  <a:solidFill>
                    <a:srgbClr val="FF0000"/>
                  </a:solidFill>
                  <a:latin typeface="Arial"/>
                  <a:cs typeface="Arial"/>
                </a:endParaRPr>
              </a:p>
            </p:txBody>
          </p:sp>
        </p:grpSp>
        <p:grpSp>
          <p:nvGrpSpPr>
            <p:cNvPr id="16" name="Group 15"/>
            <p:cNvGrpSpPr/>
            <p:nvPr/>
          </p:nvGrpSpPr>
          <p:grpSpPr>
            <a:xfrm>
              <a:off x="244227" y="3614455"/>
              <a:ext cx="6936038" cy="2962927"/>
              <a:chOff x="437316" y="3420766"/>
              <a:chExt cx="6601714" cy="2665845"/>
            </a:xfrm>
          </p:grpSpPr>
          <p:pic>
            <p:nvPicPr>
              <p:cNvPr id="5" name="Picture 4" descr="O17575-B58-DPWR1_HtWindPlo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1234" y="3438737"/>
                <a:ext cx="2036826" cy="2647874"/>
              </a:xfrm>
              <a:prstGeom prst="rect">
                <a:avLst/>
              </a:prstGeom>
              <a:ln w="12700">
                <a:solidFill>
                  <a:schemeClr val="tx1"/>
                </a:solidFill>
              </a:ln>
            </p:spPr>
          </p:pic>
          <p:pic>
            <p:nvPicPr>
              <p:cNvPr id="6" name="Picture 5" descr="O17575-B57-DPWR1_HtWindPlo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45130" y="3426758"/>
                <a:ext cx="2036825" cy="2647873"/>
              </a:xfrm>
              <a:prstGeom prst="rect">
                <a:avLst/>
              </a:prstGeom>
              <a:ln w="12700">
                <a:solidFill>
                  <a:schemeClr val="tx1"/>
                </a:solidFill>
              </a:ln>
            </p:spPr>
          </p:pic>
          <p:pic>
            <p:nvPicPr>
              <p:cNvPr id="7" name="Picture 6" descr="O17575-B57-DPWR3_HtWindPlot.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02205" y="3420766"/>
                <a:ext cx="2036825" cy="2647873"/>
              </a:xfrm>
              <a:prstGeom prst="rect">
                <a:avLst/>
              </a:prstGeom>
              <a:ln w="12700">
                <a:solidFill>
                  <a:schemeClr val="tx1"/>
                </a:solidFill>
              </a:ln>
            </p:spPr>
          </p:pic>
          <p:cxnSp>
            <p:nvCxnSpPr>
              <p:cNvPr id="9" name="Straight Arrow Connector 8"/>
              <p:cNvCxnSpPr/>
              <p:nvPr/>
            </p:nvCxnSpPr>
            <p:spPr>
              <a:xfrm>
                <a:off x="1215028" y="5187341"/>
                <a:ext cx="1" cy="482335"/>
              </a:xfrm>
              <a:prstGeom prst="straightConnector1">
                <a:avLst/>
              </a:prstGeom>
              <a:ln w="28575" cmpd="sng">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37316" y="3438737"/>
                <a:ext cx="239627" cy="381311"/>
              </a:xfrm>
              <a:prstGeom prst="rect">
                <a:avLst/>
              </a:prstGeom>
              <a:noFill/>
            </p:spPr>
            <p:txBody>
              <a:bodyPr wrap="square" rtlCol="0">
                <a:spAutoFit/>
              </a:bodyPr>
              <a:lstStyle/>
              <a:p>
                <a:r>
                  <a:rPr lang="en-US" b="1" dirty="0" smtClean="0">
                    <a:solidFill>
                      <a:srgbClr val="FF0000"/>
                    </a:solidFill>
                    <a:latin typeface="Arial"/>
                    <a:cs typeface="Arial"/>
                  </a:rPr>
                  <a:t>1</a:t>
                </a:r>
                <a:endParaRPr lang="en-US" b="1" dirty="0">
                  <a:solidFill>
                    <a:srgbClr val="FF0000"/>
                  </a:solidFill>
                  <a:latin typeface="Arial"/>
                  <a:cs typeface="Arial"/>
                </a:endParaRPr>
              </a:p>
            </p:txBody>
          </p:sp>
          <p:sp>
            <p:nvSpPr>
              <p:cNvPr id="14" name="TextBox 13"/>
              <p:cNvSpPr txBox="1"/>
              <p:nvPr/>
            </p:nvSpPr>
            <p:spPr>
              <a:xfrm>
                <a:off x="2697480" y="3420766"/>
                <a:ext cx="257598" cy="369332"/>
              </a:xfrm>
              <a:prstGeom prst="rect">
                <a:avLst/>
              </a:prstGeom>
              <a:noFill/>
            </p:spPr>
            <p:txBody>
              <a:bodyPr wrap="square" rtlCol="0">
                <a:spAutoFit/>
              </a:bodyPr>
              <a:lstStyle/>
              <a:p>
                <a:r>
                  <a:rPr lang="en-US" b="1" dirty="0" smtClean="0">
                    <a:solidFill>
                      <a:srgbClr val="FF0000"/>
                    </a:solidFill>
                    <a:latin typeface="Arial"/>
                    <a:cs typeface="Arial"/>
                  </a:rPr>
                  <a:t>2</a:t>
                </a:r>
                <a:endParaRPr lang="en-US" b="1" dirty="0">
                  <a:solidFill>
                    <a:srgbClr val="FF0000"/>
                  </a:solidFill>
                  <a:latin typeface="Arial"/>
                  <a:cs typeface="Arial"/>
                </a:endParaRPr>
              </a:p>
            </p:txBody>
          </p:sp>
          <p:sp>
            <p:nvSpPr>
              <p:cNvPr id="15" name="TextBox 14"/>
              <p:cNvSpPr txBox="1"/>
              <p:nvPr/>
            </p:nvSpPr>
            <p:spPr>
              <a:xfrm>
                <a:off x="4944206" y="3420766"/>
                <a:ext cx="257598" cy="369332"/>
              </a:xfrm>
              <a:prstGeom prst="rect">
                <a:avLst/>
              </a:prstGeom>
              <a:noFill/>
            </p:spPr>
            <p:txBody>
              <a:bodyPr wrap="square" rtlCol="0">
                <a:spAutoFit/>
              </a:bodyPr>
              <a:lstStyle/>
              <a:p>
                <a:r>
                  <a:rPr lang="en-US" b="1" dirty="0" smtClean="0">
                    <a:solidFill>
                      <a:srgbClr val="FF0000"/>
                    </a:solidFill>
                    <a:latin typeface="Arial"/>
                    <a:cs typeface="Arial"/>
                  </a:rPr>
                  <a:t>3</a:t>
                </a:r>
                <a:endParaRPr lang="en-US" b="1" dirty="0">
                  <a:solidFill>
                    <a:srgbClr val="FF0000"/>
                  </a:solidFill>
                  <a:latin typeface="Arial"/>
                  <a:cs typeface="Arial"/>
                </a:endParaRPr>
              </a:p>
            </p:txBody>
          </p:sp>
        </p:grpSp>
        <p:sp>
          <p:nvSpPr>
            <p:cNvPr id="18" name="TextBox 17"/>
            <p:cNvSpPr txBox="1"/>
            <p:nvPr/>
          </p:nvSpPr>
          <p:spPr>
            <a:xfrm>
              <a:off x="7262421" y="3619830"/>
              <a:ext cx="1757791" cy="2677656"/>
            </a:xfrm>
            <a:prstGeom prst="rect">
              <a:avLst/>
            </a:prstGeom>
            <a:noFill/>
          </p:spPr>
          <p:txBody>
            <a:bodyPr wrap="square" rtlCol="0">
              <a:spAutoFit/>
            </a:bodyPr>
            <a:lstStyle/>
            <a:p>
              <a:r>
                <a:rPr lang="en-US" sz="1400" b="1" dirty="0" smtClean="0">
                  <a:solidFill>
                    <a:srgbClr val="000090"/>
                  </a:solidFill>
                  <a:latin typeface="Arial"/>
                  <a:cs typeface="Arial"/>
                </a:rPr>
                <a:t>Several dust sources are narrow and linear - probably dry stream beds</a:t>
              </a:r>
            </a:p>
            <a:p>
              <a:endParaRPr lang="en-US" sz="1400" b="1" dirty="0">
                <a:solidFill>
                  <a:srgbClr val="000090"/>
                </a:solidFill>
                <a:latin typeface="Arial"/>
                <a:cs typeface="Arial"/>
              </a:endParaRPr>
            </a:p>
            <a:p>
              <a:r>
                <a:rPr lang="en-US" sz="1400" b="1" dirty="0" smtClean="0">
                  <a:solidFill>
                    <a:srgbClr val="000090"/>
                  </a:solidFill>
                  <a:latin typeface="Arial"/>
                  <a:cs typeface="Arial"/>
                </a:rPr>
                <a:t>Wind speed increases abruptly on plume </a:t>
              </a:r>
              <a:r>
                <a:rPr lang="en-US" sz="1400" b="1" dirty="0" smtClean="0">
                  <a:solidFill>
                    <a:srgbClr val="FF0000"/>
                  </a:solidFill>
                  <a:latin typeface="Arial"/>
                  <a:cs typeface="Arial"/>
                </a:rPr>
                <a:t>1</a:t>
              </a:r>
            </a:p>
            <a:p>
              <a:endParaRPr lang="en-US" sz="1400" b="1" dirty="0">
                <a:solidFill>
                  <a:srgbClr val="000090"/>
                </a:solidFill>
                <a:latin typeface="Arial"/>
                <a:cs typeface="Arial"/>
              </a:endParaRPr>
            </a:p>
            <a:p>
              <a:r>
                <a:rPr lang="en-US" sz="1400" b="1" dirty="0" smtClean="0">
                  <a:solidFill>
                    <a:srgbClr val="000090"/>
                  </a:solidFill>
                  <a:latin typeface="Arial"/>
                  <a:cs typeface="Arial"/>
                </a:rPr>
                <a:t>Dust rises about 3 km on plume </a:t>
              </a:r>
              <a:r>
                <a:rPr lang="en-US" sz="1400" b="1" dirty="0" smtClean="0">
                  <a:solidFill>
                    <a:srgbClr val="FF0000"/>
                  </a:solidFill>
                  <a:latin typeface="Arial"/>
                  <a:cs typeface="Arial"/>
                </a:rPr>
                <a:t>3</a:t>
              </a:r>
              <a:endParaRPr lang="en-US" sz="1400" b="1" dirty="0">
                <a:solidFill>
                  <a:srgbClr val="FF0000"/>
                </a:solidFill>
                <a:latin typeface="Arial"/>
                <a:cs typeface="Arial"/>
              </a:endParaRPr>
            </a:p>
          </p:txBody>
        </p:sp>
        <p:cxnSp>
          <p:nvCxnSpPr>
            <p:cNvPr id="23" name="Straight Arrow Connector 22"/>
            <p:cNvCxnSpPr/>
            <p:nvPr/>
          </p:nvCxnSpPr>
          <p:spPr>
            <a:xfrm>
              <a:off x="5641637" y="3516767"/>
              <a:ext cx="6105" cy="62276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341228" y="5682737"/>
              <a:ext cx="943312" cy="307777"/>
            </a:xfrm>
            <a:prstGeom prst="rect">
              <a:avLst/>
            </a:prstGeom>
            <a:noFill/>
          </p:spPr>
          <p:txBody>
            <a:bodyPr wrap="none" rtlCol="0">
              <a:spAutoFit/>
            </a:bodyPr>
            <a:lstStyle/>
            <a:p>
              <a:r>
                <a:rPr lang="en-US" sz="1400" b="1" dirty="0" smtClean="0">
                  <a:solidFill>
                    <a:srgbClr val="000090"/>
                  </a:solidFill>
                  <a:latin typeface="Arial"/>
                  <a:cs typeface="Arial"/>
                </a:rPr>
                <a:t>22 m/sec</a:t>
              </a:r>
              <a:endParaRPr lang="en-US" sz="1400" b="1" dirty="0">
                <a:solidFill>
                  <a:srgbClr val="000090"/>
                </a:solidFill>
                <a:latin typeface="Arial"/>
                <a:cs typeface="Arial"/>
              </a:endParaRPr>
            </a:p>
          </p:txBody>
        </p:sp>
        <p:sp>
          <p:nvSpPr>
            <p:cNvPr id="21" name="TextBox 20"/>
            <p:cNvSpPr txBox="1"/>
            <p:nvPr/>
          </p:nvSpPr>
          <p:spPr>
            <a:xfrm>
              <a:off x="3353204" y="5595386"/>
              <a:ext cx="943312" cy="307777"/>
            </a:xfrm>
            <a:prstGeom prst="rect">
              <a:avLst/>
            </a:prstGeom>
            <a:noFill/>
          </p:spPr>
          <p:txBody>
            <a:bodyPr wrap="none" rtlCol="0">
              <a:spAutoFit/>
            </a:bodyPr>
            <a:lstStyle/>
            <a:p>
              <a:r>
                <a:rPr lang="en-US" sz="1400" b="1" dirty="0" smtClean="0">
                  <a:solidFill>
                    <a:srgbClr val="000090"/>
                  </a:solidFill>
                  <a:latin typeface="Arial"/>
                  <a:cs typeface="Arial"/>
                </a:rPr>
                <a:t>28 m/sec</a:t>
              </a:r>
              <a:endParaRPr lang="en-US" sz="1400" b="1" dirty="0">
                <a:solidFill>
                  <a:srgbClr val="000090"/>
                </a:solidFill>
                <a:latin typeface="Arial"/>
                <a:cs typeface="Arial"/>
              </a:endParaRPr>
            </a:p>
          </p:txBody>
        </p:sp>
      </p:grpSp>
    </p:spTree>
    <p:extLst>
      <p:ext uri="{BB962C8B-B14F-4D97-AF65-F5344CB8AC3E}">
        <p14:creationId xmlns:p14="http://schemas.microsoft.com/office/powerpoint/2010/main" val="148084057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400" y="6705600"/>
            <a:ext cx="184666" cy="369332"/>
          </a:xfrm>
          <a:prstGeom prst="rect">
            <a:avLst/>
          </a:prstGeom>
          <a:noFill/>
        </p:spPr>
        <p:txBody>
          <a:bodyPr wrap="none" rtlCol="0">
            <a:spAutoFit/>
          </a:bodyPr>
          <a:lstStyle/>
          <a:p>
            <a:endParaRPr lang="en-US" dirty="0"/>
          </a:p>
        </p:txBody>
      </p:sp>
      <p:grpSp>
        <p:nvGrpSpPr>
          <p:cNvPr id="2" name="Group 1"/>
          <p:cNvGrpSpPr/>
          <p:nvPr/>
        </p:nvGrpSpPr>
        <p:grpSpPr>
          <a:xfrm>
            <a:off x="325315" y="386564"/>
            <a:ext cx="8512486" cy="6059507"/>
            <a:chOff x="325315" y="386564"/>
            <a:chExt cx="8512486" cy="6059507"/>
          </a:xfrm>
        </p:grpSpPr>
        <p:sp>
          <p:nvSpPr>
            <p:cNvPr id="7" name="TextBox 6"/>
            <p:cNvSpPr txBox="1"/>
            <p:nvPr/>
          </p:nvSpPr>
          <p:spPr>
            <a:xfrm>
              <a:off x="369842" y="386564"/>
              <a:ext cx="8415655" cy="923330"/>
            </a:xfrm>
            <a:prstGeom prst="rect">
              <a:avLst/>
            </a:prstGeom>
            <a:noFill/>
          </p:spPr>
          <p:txBody>
            <a:bodyPr wrap="square" rtlCol="0">
              <a:spAutoFit/>
            </a:bodyPr>
            <a:lstStyle/>
            <a:p>
              <a:pPr algn="ctr"/>
              <a:r>
                <a:rPr lang="en-US" sz="3000" b="1" dirty="0" smtClean="0">
                  <a:solidFill>
                    <a:srgbClr val="000090"/>
                  </a:solidFill>
                  <a:latin typeface="Times New Roman"/>
                  <a:cs typeface="Times New Roman"/>
                </a:rPr>
                <a:t>Taklamakan Desert</a:t>
              </a:r>
            </a:p>
            <a:p>
              <a:pPr algn="ctr"/>
              <a:r>
                <a:rPr lang="en-US" sz="2000" b="1" dirty="0" smtClean="0">
                  <a:solidFill>
                    <a:srgbClr val="000090"/>
                  </a:solidFill>
                  <a:latin typeface="Times New Roman"/>
                  <a:cs typeface="Times New Roman"/>
                </a:rPr>
                <a:t>Digitizing Alternatives – Lines or Polygons</a:t>
              </a:r>
            </a:p>
            <a:p>
              <a:pPr algn="ctr"/>
              <a:endParaRPr lang="en-US" sz="400" b="1" dirty="0" smtClean="0">
                <a:solidFill>
                  <a:srgbClr val="000000"/>
                </a:solidFill>
                <a:latin typeface="Cambria"/>
                <a:cs typeface="Cambria"/>
              </a:endParaRPr>
            </a:p>
          </p:txBody>
        </p:sp>
        <p:grpSp>
          <p:nvGrpSpPr>
            <p:cNvPr id="3" name="Group 2"/>
            <p:cNvGrpSpPr/>
            <p:nvPr/>
          </p:nvGrpSpPr>
          <p:grpSpPr>
            <a:xfrm>
              <a:off x="1169737" y="1505062"/>
              <a:ext cx="6842861" cy="4578068"/>
              <a:chOff x="1163482" y="1223530"/>
              <a:chExt cx="6842861" cy="4578068"/>
            </a:xfrm>
          </p:grpSpPr>
          <p:pic>
            <p:nvPicPr>
              <p:cNvPr id="8" name="Picture 7" descr="TaklamakanLines.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3482" y="1223530"/>
                <a:ext cx="6842861" cy="4572000"/>
              </a:xfrm>
              <a:prstGeom prst="rect">
                <a:avLst/>
              </a:prstGeom>
            </p:spPr>
          </p:pic>
          <p:pic>
            <p:nvPicPr>
              <p:cNvPr id="9" name="Picture 8" descr="TaklamakanPolygon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9737" y="3515598"/>
                <a:ext cx="6831263" cy="2286000"/>
              </a:xfrm>
              <a:prstGeom prst="rect">
                <a:avLst/>
              </a:prstGeom>
            </p:spPr>
          </p:pic>
        </p:grpSp>
        <p:sp>
          <p:nvSpPr>
            <p:cNvPr id="10" name="TextBox 9"/>
            <p:cNvSpPr txBox="1"/>
            <p:nvPr/>
          </p:nvSpPr>
          <p:spPr>
            <a:xfrm>
              <a:off x="325315" y="6061350"/>
              <a:ext cx="8512486" cy="384721"/>
            </a:xfrm>
            <a:prstGeom prst="rect">
              <a:avLst/>
            </a:prstGeom>
            <a:noFill/>
          </p:spPr>
          <p:txBody>
            <a:bodyPr wrap="square" rtlCol="0">
              <a:spAutoFit/>
            </a:bodyPr>
            <a:lstStyle/>
            <a:p>
              <a:pPr algn="ctr"/>
              <a:endParaRPr lang="en-US" sz="400" b="1" dirty="0" smtClean="0">
                <a:solidFill>
                  <a:srgbClr val="000000"/>
                </a:solidFill>
                <a:latin typeface="Cambria"/>
                <a:cs typeface="Cambria"/>
              </a:endParaRPr>
            </a:p>
            <a:p>
              <a:pPr algn="ctr"/>
              <a:r>
                <a:rPr lang="en-US" sz="1500" b="1" dirty="0" smtClean="0">
                  <a:solidFill>
                    <a:srgbClr val="000090"/>
                  </a:solidFill>
                  <a:latin typeface="Times New Roman"/>
                  <a:cs typeface="Times New Roman"/>
                </a:rPr>
                <a:t>Courtesy </a:t>
              </a:r>
              <a:r>
                <a:rPr lang="en-US" sz="1500" b="1" dirty="0">
                  <a:solidFill>
                    <a:srgbClr val="000090"/>
                  </a:solidFill>
                  <a:latin typeface="Times New Roman"/>
                  <a:cs typeface="Times New Roman"/>
                </a:rPr>
                <a:t>of Michael Goetz, Olga </a:t>
              </a:r>
              <a:r>
                <a:rPr lang="en-US" sz="1500" b="1" dirty="0" smtClean="0">
                  <a:solidFill>
                    <a:srgbClr val="000090"/>
                  </a:solidFill>
                  <a:latin typeface="Times New Roman"/>
                  <a:cs typeface="Times New Roman"/>
                </a:rPr>
                <a:t>Kalashnikova </a:t>
              </a:r>
              <a:r>
                <a:rPr lang="en-US" sz="1500" b="1" dirty="0">
                  <a:solidFill>
                    <a:srgbClr val="000090"/>
                  </a:solidFill>
                  <a:latin typeface="Times New Roman"/>
                  <a:cs typeface="Times New Roman"/>
                </a:rPr>
                <a:t>and Mike Garay, JPL, 2011  </a:t>
              </a:r>
            </a:p>
          </p:txBody>
        </p:sp>
      </p:grpSp>
      <p:sp>
        <p:nvSpPr>
          <p:cNvPr id="6" name="Slide Number Placeholder 5"/>
          <p:cNvSpPr>
            <a:spLocks noGrp="1"/>
          </p:cNvSpPr>
          <p:nvPr>
            <p:ph type="sldNum" sz="quarter" idx="12"/>
          </p:nvPr>
        </p:nvSpPr>
        <p:spPr/>
        <p:txBody>
          <a:bodyPr/>
          <a:lstStyle/>
          <a:p>
            <a:fld id="{9512D3F0-1D1B-AB4A-A88C-3963E7D75F0D}" type="slidenum">
              <a:rPr lang="en-US" smtClean="0"/>
              <a:t>25</a:t>
            </a:fld>
            <a:endParaRPr lang="en-US" dirty="0"/>
          </a:p>
        </p:txBody>
      </p:sp>
    </p:spTree>
    <p:extLst>
      <p:ext uri="{BB962C8B-B14F-4D97-AF65-F5344CB8AC3E}">
        <p14:creationId xmlns:p14="http://schemas.microsoft.com/office/powerpoint/2010/main" val="6505804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50242" y="310978"/>
            <a:ext cx="8652118" cy="553998"/>
          </a:xfrm>
          <a:prstGeom prst="rect">
            <a:avLst/>
          </a:prstGeom>
          <a:noFill/>
        </p:spPr>
        <p:txBody>
          <a:bodyPr wrap="square" rtlCol="0">
            <a:spAutoFit/>
          </a:bodyPr>
          <a:lstStyle/>
          <a:p>
            <a:pPr algn="ctr"/>
            <a:r>
              <a:rPr lang="en-US" sz="2600" b="1" dirty="0" smtClean="0">
                <a:solidFill>
                  <a:srgbClr val="000090"/>
                </a:solidFill>
                <a:latin typeface="Times New Roman"/>
                <a:cs typeface="Times New Roman"/>
              </a:rPr>
              <a:t>Taklamakan vs Gobi Dust Plume Heights and Wind Speeds</a:t>
            </a:r>
          </a:p>
          <a:p>
            <a:pPr algn="ctr"/>
            <a:endParaRPr lang="en-US" sz="400" b="1" dirty="0" smtClean="0">
              <a:solidFill>
                <a:srgbClr val="000000"/>
              </a:solidFill>
              <a:latin typeface="Cambria"/>
              <a:cs typeface="Cambria"/>
            </a:endParaRPr>
          </a:p>
        </p:txBody>
      </p:sp>
      <p:grpSp>
        <p:nvGrpSpPr>
          <p:cNvPr id="3" name="Group 2"/>
          <p:cNvGrpSpPr/>
          <p:nvPr/>
        </p:nvGrpSpPr>
        <p:grpSpPr>
          <a:xfrm>
            <a:off x="370559" y="1229218"/>
            <a:ext cx="8444033" cy="5253018"/>
            <a:chOff x="370559" y="1229218"/>
            <a:chExt cx="8444033" cy="5253018"/>
          </a:xfrm>
        </p:grpSpPr>
        <p:grpSp>
          <p:nvGrpSpPr>
            <p:cNvPr id="18" name="Group 17"/>
            <p:cNvGrpSpPr/>
            <p:nvPr/>
          </p:nvGrpSpPr>
          <p:grpSpPr>
            <a:xfrm>
              <a:off x="370559" y="3859177"/>
              <a:ext cx="8444033" cy="2623059"/>
              <a:chOff x="358229" y="3673501"/>
              <a:chExt cx="8444033" cy="2623059"/>
            </a:xfrm>
          </p:grpSpPr>
          <p:pic>
            <p:nvPicPr>
              <p:cNvPr id="5" name="Picture 10" descr="ALL_DATA_Plume_Height_PDF.tiff"/>
              <p:cNvPicPr>
                <a:picLocks/>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86864" y="3978301"/>
                <a:ext cx="1828800" cy="1828800"/>
              </a:xfrm>
              <a:prstGeom prst="rect">
                <a:avLst/>
              </a:prstGeom>
              <a:noFill/>
              <a:ln w="12700">
                <a:solidFill>
                  <a:schemeClr val="tx1"/>
                </a:solidFill>
                <a:miter lim="800000"/>
                <a:headEnd/>
                <a:tailEnd/>
              </a:ln>
            </p:spPr>
          </p:pic>
          <p:pic>
            <p:nvPicPr>
              <p:cNvPr id="6" name="Picture 8" descr="Gobi_Cases_Plume_Height_PDF.tiff"/>
              <p:cNvPicPr>
                <a:picLocks/>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32879" y="3978301"/>
                <a:ext cx="1828800" cy="1828800"/>
              </a:xfrm>
              <a:prstGeom prst="rect">
                <a:avLst/>
              </a:prstGeom>
              <a:noFill/>
              <a:ln w="12700">
                <a:solidFill>
                  <a:schemeClr val="tx1"/>
                </a:solidFill>
                <a:miter lim="800000"/>
                <a:headEnd/>
                <a:tailEnd/>
              </a:ln>
            </p:spPr>
          </p:pic>
          <p:sp>
            <p:nvSpPr>
              <p:cNvPr id="7" name="TextBox 15"/>
              <p:cNvSpPr txBox="1">
                <a:spLocks noChangeArrowheads="1"/>
              </p:cNvSpPr>
              <p:nvPr/>
            </p:nvSpPr>
            <p:spPr bwMode="auto">
              <a:xfrm>
                <a:off x="2951904" y="4365557"/>
                <a:ext cx="1328737" cy="646113"/>
              </a:xfrm>
              <a:prstGeom prst="rect">
                <a:avLst/>
              </a:prstGeom>
              <a:noFill/>
              <a:ln w="9525">
                <a:noFill/>
                <a:miter lim="800000"/>
                <a:headEnd/>
                <a:tailEnd/>
              </a:ln>
            </p:spPr>
            <p:txBody>
              <a:bodyPr wrap="none">
                <a:prstTxWarp prst="textNoShape">
                  <a:avLst/>
                </a:prstTxWarp>
                <a:spAutoFit/>
              </a:bodyPr>
              <a:lstStyle/>
              <a:p>
                <a:pPr algn="ctr"/>
                <a:r>
                  <a:rPr lang="en-US" dirty="0" smtClean="0">
                    <a:solidFill>
                      <a:srgbClr val="0000FF"/>
                    </a:solidFill>
                  </a:rPr>
                  <a:t>Gobi</a:t>
                </a:r>
                <a:endParaRPr lang="en-US" dirty="0">
                  <a:solidFill>
                    <a:srgbClr val="0000FF"/>
                  </a:solidFill>
                </a:endParaRPr>
              </a:p>
              <a:p>
                <a:r>
                  <a:rPr lang="en-US" dirty="0"/>
                  <a:t>Wind speed</a:t>
                </a:r>
              </a:p>
            </p:txBody>
          </p:sp>
          <p:pic>
            <p:nvPicPr>
              <p:cNvPr id="8" name="Picture 7" descr="Gobi_Cases_Wind_Speed_PDF.tiff"/>
              <p:cNvPicPr>
                <a:picLocks/>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47104" y="3984557"/>
                <a:ext cx="1828800" cy="1828800"/>
              </a:xfrm>
              <a:prstGeom prst="rect">
                <a:avLst/>
              </a:prstGeom>
              <a:noFill/>
              <a:ln w="12700">
                <a:solidFill>
                  <a:schemeClr val="tx1"/>
                </a:solidFill>
                <a:miter lim="800000"/>
                <a:headEnd/>
                <a:tailEnd/>
              </a:ln>
            </p:spPr>
          </p:pic>
          <p:pic>
            <p:nvPicPr>
              <p:cNvPr id="10" name="Picture 9" descr="ALL_DATA_Wind_Speed_PDF.tiff"/>
              <p:cNvPicPr>
                <a:picLocks/>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2474" y="3978301"/>
                <a:ext cx="1828800" cy="1828800"/>
              </a:xfrm>
              <a:prstGeom prst="rect">
                <a:avLst/>
              </a:prstGeom>
              <a:noFill/>
              <a:ln w="12700">
                <a:solidFill>
                  <a:schemeClr val="tx1"/>
                </a:solidFill>
                <a:miter lim="800000"/>
                <a:headEnd/>
                <a:tailEnd/>
              </a:ln>
            </p:spPr>
          </p:pic>
          <p:sp>
            <p:nvSpPr>
              <p:cNvPr id="11" name="TextBox 15"/>
              <p:cNvSpPr txBox="1">
                <a:spLocks noChangeArrowheads="1"/>
              </p:cNvSpPr>
              <p:nvPr/>
            </p:nvSpPr>
            <p:spPr bwMode="auto">
              <a:xfrm>
                <a:off x="993474" y="3673501"/>
                <a:ext cx="1071853" cy="646331"/>
              </a:xfrm>
              <a:prstGeom prst="rect">
                <a:avLst/>
              </a:prstGeom>
              <a:noFill/>
              <a:ln w="9525">
                <a:noFill/>
                <a:miter lim="800000"/>
                <a:headEnd/>
                <a:tailEnd/>
              </a:ln>
            </p:spPr>
            <p:txBody>
              <a:bodyPr wrap="none">
                <a:prstTxWarp prst="textNoShape">
                  <a:avLst/>
                </a:prstTxWarp>
                <a:spAutoFit/>
              </a:bodyPr>
              <a:lstStyle/>
              <a:p>
                <a:r>
                  <a:rPr lang="en-US" sz="1200" b="1" dirty="0" smtClean="0">
                    <a:solidFill>
                      <a:srgbClr val="008000"/>
                    </a:solidFill>
                    <a:latin typeface="Cambria"/>
                    <a:cs typeface="Cambria"/>
                  </a:rPr>
                  <a:t>Taklamakan</a:t>
                </a:r>
              </a:p>
              <a:p>
                <a:endParaRPr lang="en-US" sz="1200" b="1" dirty="0">
                  <a:solidFill>
                    <a:srgbClr val="008000"/>
                  </a:solidFill>
                  <a:latin typeface="Cambria"/>
                  <a:cs typeface="Cambria"/>
                </a:endParaRPr>
              </a:p>
              <a:p>
                <a:r>
                  <a:rPr lang="en-US" sz="1200" b="1" dirty="0">
                    <a:solidFill>
                      <a:srgbClr val="000090"/>
                    </a:solidFill>
                    <a:latin typeface="Cambria"/>
                    <a:cs typeface="Cambria"/>
                  </a:rPr>
                  <a:t>Wind </a:t>
                </a:r>
                <a:r>
                  <a:rPr lang="en-US" sz="1200" b="1" dirty="0" smtClean="0">
                    <a:solidFill>
                      <a:srgbClr val="000090"/>
                    </a:solidFill>
                    <a:latin typeface="Cambria"/>
                    <a:cs typeface="Cambria"/>
                  </a:rPr>
                  <a:t>speed</a:t>
                </a:r>
                <a:endParaRPr lang="en-US" sz="1200" b="1" dirty="0">
                  <a:solidFill>
                    <a:srgbClr val="000090"/>
                  </a:solidFill>
                  <a:latin typeface="Cambria"/>
                  <a:cs typeface="Cambria"/>
                </a:endParaRPr>
              </a:p>
            </p:txBody>
          </p:sp>
          <p:sp>
            <p:nvSpPr>
              <p:cNvPr id="12" name="TextBox 13"/>
              <p:cNvSpPr txBox="1">
                <a:spLocks noChangeArrowheads="1"/>
              </p:cNvSpPr>
              <p:nvPr/>
            </p:nvSpPr>
            <p:spPr bwMode="auto">
              <a:xfrm>
                <a:off x="5067864" y="3673501"/>
                <a:ext cx="1146468" cy="830997"/>
              </a:xfrm>
              <a:prstGeom prst="rect">
                <a:avLst/>
              </a:prstGeom>
              <a:noFill/>
              <a:ln w="9525">
                <a:noFill/>
                <a:miter lim="800000"/>
                <a:headEnd/>
                <a:tailEnd/>
              </a:ln>
            </p:spPr>
            <p:txBody>
              <a:bodyPr wrap="none">
                <a:prstTxWarp prst="textNoShape">
                  <a:avLst/>
                </a:prstTxWarp>
                <a:spAutoFit/>
              </a:bodyPr>
              <a:lstStyle/>
              <a:p>
                <a:r>
                  <a:rPr lang="en-US" sz="1200" b="1" dirty="0" smtClean="0">
                    <a:solidFill>
                      <a:srgbClr val="008000"/>
                    </a:solidFill>
                    <a:latin typeface="Cambria"/>
                    <a:cs typeface="Cambria"/>
                  </a:rPr>
                  <a:t>Taklamakan</a:t>
                </a:r>
              </a:p>
              <a:p>
                <a:endParaRPr lang="en-US" sz="1200" b="1" dirty="0">
                  <a:solidFill>
                    <a:srgbClr val="008000"/>
                  </a:solidFill>
                  <a:latin typeface="Cambria"/>
                  <a:cs typeface="Cambria"/>
                </a:endParaRPr>
              </a:p>
              <a:p>
                <a:r>
                  <a:rPr lang="en-US" sz="1200" b="1" dirty="0">
                    <a:solidFill>
                      <a:srgbClr val="000090"/>
                    </a:solidFill>
                    <a:latin typeface="Cambria"/>
                    <a:cs typeface="Cambria"/>
                  </a:rPr>
                  <a:t>Plume height </a:t>
                </a:r>
              </a:p>
              <a:p>
                <a:r>
                  <a:rPr lang="en-US" sz="1200" b="1" dirty="0">
                    <a:solidFill>
                      <a:srgbClr val="000090"/>
                    </a:solidFill>
                    <a:latin typeface="Cambria"/>
                    <a:cs typeface="Cambria"/>
                  </a:rPr>
                  <a:t>above </a:t>
                </a:r>
                <a:r>
                  <a:rPr lang="en-US" sz="1200" b="1" dirty="0" smtClean="0">
                    <a:solidFill>
                      <a:srgbClr val="000090"/>
                    </a:solidFill>
                    <a:latin typeface="Cambria"/>
                    <a:cs typeface="Cambria"/>
                  </a:rPr>
                  <a:t>terrain</a:t>
                </a:r>
                <a:endParaRPr lang="en-US" sz="1200" b="1" dirty="0">
                  <a:solidFill>
                    <a:srgbClr val="000090"/>
                  </a:solidFill>
                  <a:latin typeface="Cambria"/>
                  <a:cs typeface="Cambria"/>
                </a:endParaRPr>
              </a:p>
            </p:txBody>
          </p:sp>
          <p:sp>
            <p:nvSpPr>
              <p:cNvPr id="13" name="TextBox 12"/>
              <p:cNvSpPr txBox="1">
                <a:spLocks noChangeArrowheads="1"/>
              </p:cNvSpPr>
              <p:nvPr/>
            </p:nvSpPr>
            <p:spPr bwMode="auto">
              <a:xfrm>
                <a:off x="7158295" y="3673501"/>
                <a:ext cx="1146468" cy="830997"/>
              </a:xfrm>
              <a:prstGeom prst="rect">
                <a:avLst/>
              </a:prstGeom>
              <a:noFill/>
              <a:ln w="9525">
                <a:noFill/>
                <a:miter lim="800000"/>
                <a:headEnd/>
                <a:tailEnd/>
              </a:ln>
            </p:spPr>
            <p:txBody>
              <a:bodyPr wrap="none">
                <a:prstTxWarp prst="textNoShape">
                  <a:avLst/>
                </a:prstTxWarp>
                <a:spAutoFit/>
              </a:bodyPr>
              <a:lstStyle/>
              <a:p>
                <a:pPr algn="ctr"/>
                <a:r>
                  <a:rPr lang="en-US" sz="1200" b="1" dirty="0" smtClean="0">
                    <a:solidFill>
                      <a:srgbClr val="FF0000"/>
                    </a:solidFill>
                    <a:latin typeface="Cambria"/>
                    <a:cs typeface="Cambria"/>
                  </a:rPr>
                  <a:t>Gobi</a:t>
                </a:r>
              </a:p>
              <a:p>
                <a:pPr algn="ctr"/>
                <a:endParaRPr lang="en-US" sz="1200" b="1" dirty="0">
                  <a:solidFill>
                    <a:srgbClr val="FF0000"/>
                  </a:solidFill>
                  <a:latin typeface="Cambria"/>
                  <a:cs typeface="Cambria"/>
                </a:endParaRPr>
              </a:p>
              <a:p>
                <a:r>
                  <a:rPr lang="en-US" sz="1200" b="1" dirty="0">
                    <a:solidFill>
                      <a:srgbClr val="000090"/>
                    </a:solidFill>
                    <a:latin typeface="Cambria"/>
                    <a:cs typeface="Cambria"/>
                  </a:rPr>
                  <a:t>Plume height </a:t>
                </a:r>
              </a:p>
              <a:p>
                <a:r>
                  <a:rPr lang="en-US" sz="1200" b="1" dirty="0">
                    <a:solidFill>
                      <a:srgbClr val="000090"/>
                    </a:solidFill>
                    <a:latin typeface="Cambria"/>
                    <a:cs typeface="Cambria"/>
                  </a:rPr>
                  <a:t>above </a:t>
                </a:r>
                <a:r>
                  <a:rPr lang="en-US" sz="1200" b="1" dirty="0" smtClean="0">
                    <a:solidFill>
                      <a:srgbClr val="000090"/>
                    </a:solidFill>
                    <a:latin typeface="Cambria"/>
                    <a:cs typeface="Cambria"/>
                  </a:rPr>
                  <a:t>terrain</a:t>
                </a:r>
                <a:endParaRPr lang="en-US" sz="1200" b="1" dirty="0">
                  <a:solidFill>
                    <a:srgbClr val="000090"/>
                  </a:solidFill>
                  <a:latin typeface="Cambria"/>
                  <a:cs typeface="Cambria"/>
                </a:endParaRPr>
              </a:p>
            </p:txBody>
          </p:sp>
          <p:sp>
            <p:nvSpPr>
              <p:cNvPr id="14" name="TextBox 15"/>
              <p:cNvSpPr txBox="1">
                <a:spLocks noChangeArrowheads="1"/>
              </p:cNvSpPr>
              <p:nvPr/>
            </p:nvSpPr>
            <p:spPr bwMode="auto">
              <a:xfrm>
                <a:off x="3087435" y="3679757"/>
                <a:ext cx="1031051" cy="646331"/>
              </a:xfrm>
              <a:prstGeom prst="rect">
                <a:avLst/>
              </a:prstGeom>
              <a:noFill/>
              <a:ln w="9525">
                <a:noFill/>
                <a:miter lim="800000"/>
                <a:headEnd/>
                <a:tailEnd/>
              </a:ln>
            </p:spPr>
            <p:txBody>
              <a:bodyPr wrap="none">
                <a:prstTxWarp prst="textNoShape">
                  <a:avLst/>
                </a:prstTxWarp>
                <a:spAutoFit/>
              </a:bodyPr>
              <a:lstStyle/>
              <a:p>
                <a:pPr algn="ctr"/>
                <a:r>
                  <a:rPr lang="en-US" sz="1200" b="1" dirty="0" smtClean="0">
                    <a:solidFill>
                      <a:srgbClr val="FF0000"/>
                    </a:solidFill>
                    <a:latin typeface="Cambria"/>
                    <a:cs typeface="Cambria"/>
                  </a:rPr>
                  <a:t>Gobi</a:t>
                </a:r>
              </a:p>
              <a:p>
                <a:pPr algn="ctr"/>
                <a:endParaRPr lang="en-US" sz="1200" b="1" dirty="0">
                  <a:solidFill>
                    <a:srgbClr val="FF0000"/>
                  </a:solidFill>
                  <a:latin typeface="Cambria"/>
                  <a:cs typeface="Cambria"/>
                </a:endParaRPr>
              </a:p>
              <a:p>
                <a:r>
                  <a:rPr lang="en-US" sz="1200" b="1" dirty="0">
                    <a:solidFill>
                      <a:srgbClr val="000090"/>
                    </a:solidFill>
                    <a:latin typeface="Cambria"/>
                    <a:cs typeface="Cambria"/>
                  </a:rPr>
                  <a:t>Wind </a:t>
                </a:r>
                <a:r>
                  <a:rPr lang="en-US" sz="1200" b="1" dirty="0" smtClean="0">
                    <a:solidFill>
                      <a:srgbClr val="000090"/>
                    </a:solidFill>
                    <a:latin typeface="Cambria"/>
                    <a:cs typeface="Cambria"/>
                  </a:rPr>
                  <a:t>speed</a:t>
                </a:r>
                <a:endParaRPr lang="en-US" sz="1200" b="1" dirty="0">
                  <a:solidFill>
                    <a:srgbClr val="000090"/>
                  </a:solidFill>
                  <a:latin typeface="Cambria"/>
                  <a:cs typeface="Cambria"/>
                </a:endParaRPr>
              </a:p>
            </p:txBody>
          </p:sp>
          <p:cxnSp>
            <p:nvCxnSpPr>
              <p:cNvPr id="17" name="Straight Arrow Connector 16"/>
              <p:cNvCxnSpPr/>
              <p:nvPr/>
            </p:nvCxnSpPr>
            <p:spPr bwMode="auto">
              <a:xfrm flipH="1" flipV="1">
                <a:off x="3561504" y="4365557"/>
                <a:ext cx="381000" cy="381000"/>
              </a:xfrm>
              <a:prstGeom prst="straightConnector1">
                <a:avLst/>
              </a:prstGeom>
              <a:solidFill>
                <a:schemeClr val="accent1"/>
              </a:solidFill>
              <a:ln w="1270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p:cNvSpPr txBox="1"/>
              <p:nvPr/>
            </p:nvSpPr>
            <p:spPr>
              <a:xfrm>
                <a:off x="3755213" y="4746557"/>
                <a:ext cx="720122" cy="246221"/>
              </a:xfrm>
              <a:prstGeom prst="rect">
                <a:avLst/>
              </a:prstGeom>
              <a:noFill/>
            </p:spPr>
            <p:txBody>
              <a:bodyPr wrap="square" rtlCol="0">
                <a:spAutoFit/>
              </a:bodyPr>
              <a:lstStyle/>
              <a:p>
                <a:r>
                  <a:rPr lang="en-US" sz="1000" b="1" dirty="0" smtClean="0">
                    <a:solidFill>
                      <a:srgbClr val="FF0000"/>
                    </a:solidFill>
                    <a:latin typeface="Arial"/>
                    <a:cs typeface="Arial"/>
                  </a:rPr>
                  <a:t>19 m/sec</a:t>
                </a:r>
                <a:endParaRPr lang="en-US" sz="1000" b="1" dirty="0">
                  <a:solidFill>
                    <a:srgbClr val="FF0000"/>
                  </a:solidFill>
                  <a:latin typeface="Arial"/>
                  <a:cs typeface="Arial"/>
                </a:endParaRPr>
              </a:p>
            </p:txBody>
          </p:sp>
          <p:cxnSp>
            <p:nvCxnSpPr>
              <p:cNvPr id="29" name="Straight Arrow Connector 28"/>
              <p:cNvCxnSpPr/>
              <p:nvPr/>
            </p:nvCxnSpPr>
            <p:spPr bwMode="auto">
              <a:xfrm flipH="1">
                <a:off x="1166547" y="4740301"/>
                <a:ext cx="512728" cy="336609"/>
              </a:xfrm>
              <a:prstGeom prst="straightConnector1">
                <a:avLst/>
              </a:prstGeom>
              <a:solidFill>
                <a:schemeClr val="accent1"/>
              </a:solidFill>
              <a:ln w="1270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2" name="TextBox 31"/>
              <p:cNvSpPr txBox="1"/>
              <p:nvPr/>
            </p:nvSpPr>
            <p:spPr>
              <a:xfrm>
                <a:off x="1526874" y="4511701"/>
                <a:ext cx="707682" cy="246221"/>
              </a:xfrm>
              <a:prstGeom prst="rect">
                <a:avLst/>
              </a:prstGeom>
              <a:noFill/>
            </p:spPr>
            <p:txBody>
              <a:bodyPr wrap="square" rtlCol="0">
                <a:spAutoFit/>
              </a:bodyPr>
              <a:lstStyle/>
              <a:p>
                <a:r>
                  <a:rPr lang="en-US" sz="1000" b="1" dirty="0" smtClean="0">
                    <a:solidFill>
                      <a:srgbClr val="FF0000"/>
                    </a:solidFill>
                    <a:latin typeface="Arial"/>
                    <a:cs typeface="Arial"/>
                  </a:rPr>
                  <a:t>8 m/sec</a:t>
                </a:r>
                <a:endParaRPr lang="en-US" sz="1000" b="1" dirty="0">
                  <a:solidFill>
                    <a:srgbClr val="FF0000"/>
                  </a:solidFill>
                  <a:latin typeface="Arial"/>
                  <a:cs typeface="Arial"/>
                </a:endParaRPr>
              </a:p>
            </p:txBody>
          </p:sp>
          <p:cxnSp>
            <p:nvCxnSpPr>
              <p:cNvPr id="35" name="Straight Arrow Connector 34"/>
              <p:cNvCxnSpPr>
                <a:stCxn id="37" idx="1"/>
              </p:cNvCxnSpPr>
              <p:nvPr/>
            </p:nvCxnSpPr>
            <p:spPr bwMode="auto">
              <a:xfrm flipH="1">
                <a:off x="5161193" y="4759856"/>
                <a:ext cx="562183" cy="226335"/>
              </a:xfrm>
              <a:prstGeom prst="straightConnector1">
                <a:avLst/>
              </a:prstGeom>
              <a:solidFill>
                <a:schemeClr val="accent1"/>
              </a:solidFill>
              <a:ln w="1270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23376" y="4636745"/>
                <a:ext cx="595871" cy="246221"/>
              </a:xfrm>
              <a:prstGeom prst="rect">
                <a:avLst/>
              </a:prstGeom>
              <a:noFill/>
            </p:spPr>
            <p:txBody>
              <a:bodyPr wrap="square" rtlCol="0">
                <a:spAutoFit/>
              </a:bodyPr>
              <a:lstStyle/>
              <a:p>
                <a:r>
                  <a:rPr lang="en-US" sz="1000" b="1" dirty="0" smtClean="0">
                    <a:solidFill>
                      <a:srgbClr val="FF0000"/>
                    </a:solidFill>
                    <a:latin typeface="Arial"/>
                    <a:cs typeface="Arial"/>
                  </a:rPr>
                  <a:t>800 m</a:t>
                </a:r>
                <a:endParaRPr lang="en-US" sz="1000" b="1" dirty="0">
                  <a:solidFill>
                    <a:srgbClr val="FF0000"/>
                  </a:solidFill>
                  <a:latin typeface="Arial"/>
                  <a:cs typeface="Arial"/>
                </a:endParaRPr>
              </a:p>
            </p:txBody>
          </p:sp>
          <p:cxnSp>
            <p:nvCxnSpPr>
              <p:cNvPr id="38" name="Straight Arrow Connector 37"/>
              <p:cNvCxnSpPr>
                <a:stCxn id="40" idx="1"/>
              </p:cNvCxnSpPr>
              <p:nvPr/>
            </p:nvCxnSpPr>
            <p:spPr bwMode="auto">
              <a:xfrm flipH="1" flipV="1">
                <a:off x="7313593" y="4665188"/>
                <a:ext cx="495437" cy="231448"/>
              </a:xfrm>
              <a:prstGeom prst="straightConnector1">
                <a:avLst/>
              </a:prstGeom>
              <a:solidFill>
                <a:schemeClr val="accent1"/>
              </a:solidFill>
              <a:ln w="1270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0" name="TextBox 39"/>
              <p:cNvSpPr txBox="1"/>
              <p:nvPr/>
            </p:nvSpPr>
            <p:spPr>
              <a:xfrm>
                <a:off x="7809030" y="4773525"/>
                <a:ext cx="609528" cy="246221"/>
              </a:xfrm>
              <a:prstGeom prst="rect">
                <a:avLst/>
              </a:prstGeom>
              <a:noFill/>
            </p:spPr>
            <p:txBody>
              <a:bodyPr wrap="square" rtlCol="0">
                <a:spAutoFit/>
              </a:bodyPr>
              <a:lstStyle/>
              <a:p>
                <a:r>
                  <a:rPr lang="en-US" sz="1000" b="1" dirty="0" smtClean="0">
                    <a:solidFill>
                      <a:srgbClr val="FF0000"/>
                    </a:solidFill>
                    <a:latin typeface="Arial"/>
                    <a:cs typeface="Arial"/>
                  </a:rPr>
                  <a:t>900 m</a:t>
                </a:r>
                <a:endParaRPr lang="en-US" sz="1000" b="1" dirty="0">
                  <a:solidFill>
                    <a:srgbClr val="FF0000"/>
                  </a:solidFill>
                  <a:latin typeface="Arial"/>
                  <a:cs typeface="Arial"/>
                </a:endParaRPr>
              </a:p>
            </p:txBody>
          </p:sp>
          <p:sp>
            <p:nvSpPr>
              <p:cNvPr id="25" name="TextBox 24"/>
              <p:cNvSpPr txBox="1"/>
              <p:nvPr/>
            </p:nvSpPr>
            <p:spPr>
              <a:xfrm>
                <a:off x="358229" y="5896450"/>
                <a:ext cx="8444033" cy="400110"/>
              </a:xfrm>
              <a:prstGeom prst="rect">
                <a:avLst/>
              </a:prstGeom>
              <a:noFill/>
            </p:spPr>
            <p:txBody>
              <a:bodyPr wrap="square" rtlCol="0">
                <a:spAutoFit/>
              </a:bodyPr>
              <a:lstStyle/>
              <a:p>
                <a:pPr algn="ctr"/>
                <a:endParaRPr lang="en-US" sz="400" b="1" dirty="0" smtClean="0">
                  <a:solidFill>
                    <a:srgbClr val="000000"/>
                  </a:solidFill>
                  <a:latin typeface="Cambria"/>
                  <a:cs typeface="Cambria"/>
                </a:endParaRPr>
              </a:p>
              <a:p>
                <a:pPr algn="ctr"/>
                <a:r>
                  <a:rPr lang="en-US" sz="1600" b="1" dirty="0" smtClean="0">
                    <a:solidFill>
                      <a:srgbClr val="000090"/>
                    </a:solidFill>
                    <a:latin typeface="Times New Roman"/>
                    <a:cs typeface="Times New Roman"/>
                  </a:rPr>
                  <a:t>Courtesy </a:t>
                </a:r>
                <a:r>
                  <a:rPr lang="en-US" sz="1600" b="1" dirty="0">
                    <a:solidFill>
                      <a:srgbClr val="000090"/>
                    </a:solidFill>
                    <a:latin typeface="Times New Roman"/>
                    <a:cs typeface="Times New Roman"/>
                  </a:rPr>
                  <a:t>of Michael Goetz, Olga </a:t>
                </a:r>
                <a:r>
                  <a:rPr lang="en-US" sz="1600" b="1" dirty="0" smtClean="0">
                    <a:solidFill>
                      <a:srgbClr val="000090"/>
                    </a:solidFill>
                    <a:latin typeface="Times New Roman"/>
                    <a:cs typeface="Times New Roman"/>
                  </a:rPr>
                  <a:t>Kalashnikova </a:t>
                </a:r>
                <a:r>
                  <a:rPr lang="en-US" sz="1600" b="1" dirty="0">
                    <a:solidFill>
                      <a:srgbClr val="000090"/>
                    </a:solidFill>
                    <a:latin typeface="Times New Roman"/>
                    <a:cs typeface="Times New Roman"/>
                  </a:rPr>
                  <a:t>and Mike Garay, JPL, </a:t>
                </a:r>
                <a:r>
                  <a:rPr lang="en-US" sz="1600" b="1" dirty="0" smtClean="0">
                    <a:solidFill>
                      <a:srgbClr val="000090"/>
                    </a:solidFill>
                    <a:latin typeface="Times New Roman"/>
                    <a:cs typeface="Times New Roman"/>
                  </a:rPr>
                  <a:t>2011</a:t>
                </a:r>
                <a:endParaRPr lang="en-US" sz="1600" b="1" dirty="0">
                  <a:solidFill>
                    <a:srgbClr val="000090"/>
                  </a:solidFill>
                  <a:latin typeface="Times New Roman"/>
                  <a:cs typeface="Times New Roman"/>
                </a:endParaRPr>
              </a:p>
            </p:txBody>
          </p:sp>
        </p:grpSp>
        <p:grpSp>
          <p:nvGrpSpPr>
            <p:cNvPr id="2" name="Group 1"/>
            <p:cNvGrpSpPr/>
            <p:nvPr/>
          </p:nvGrpSpPr>
          <p:grpSpPr>
            <a:xfrm>
              <a:off x="1578285" y="1229218"/>
              <a:ext cx="5868843" cy="2407094"/>
              <a:chOff x="1578285" y="1119319"/>
              <a:chExt cx="5868843" cy="2407094"/>
            </a:xfrm>
          </p:grpSpPr>
          <p:pic>
            <p:nvPicPr>
              <p:cNvPr id="16" name="Picture 15" descr="TaklamakanAndGobi.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78285" y="1119319"/>
                <a:ext cx="5868843" cy="2407094"/>
              </a:xfrm>
              <a:prstGeom prst="rect">
                <a:avLst/>
              </a:prstGeom>
              <a:ln w="12700">
                <a:solidFill>
                  <a:schemeClr val="tx1"/>
                </a:solidFill>
              </a:ln>
            </p:spPr>
          </p:pic>
          <p:sp>
            <p:nvSpPr>
              <p:cNvPr id="24" name="Oval 23"/>
              <p:cNvSpPr/>
              <p:nvPr/>
            </p:nvSpPr>
            <p:spPr bwMode="auto">
              <a:xfrm>
                <a:off x="2148804" y="2313432"/>
                <a:ext cx="402336" cy="292608"/>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1632619" y="2596195"/>
                <a:ext cx="676656" cy="347472"/>
              </a:xfrm>
              <a:prstGeom prst="ellipse">
                <a:avLst/>
              </a:prstGeom>
              <a:noFill/>
              <a:ln w="3175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19" name="Slide Number Placeholder 18"/>
          <p:cNvSpPr>
            <a:spLocks noGrp="1"/>
          </p:cNvSpPr>
          <p:nvPr>
            <p:ph type="sldNum" sz="quarter" idx="12"/>
          </p:nvPr>
        </p:nvSpPr>
        <p:spPr/>
        <p:txBody>
          <a:bodyPr/>
          <a:lstStyle/>
          <a:p>
            <a:fld id="{9512D3F0-1D1B-AB4A-A88C-3963E7D75F0D}" type="slidenum">
              <a:rPr lang="en-US" smtClean="0"/>
              <a:t>26</a:t>
            </a:fld>
            <a:endParaRPr lang="en-US" dirty="0"/>
          </a:p>
        </p:txBody>
      </p:sp>
    </p:spTree>
    <p:extLst>
      <p:ext uri="{BB962C8B-B14F-4D97-AF65-F5344CB8AC3E}">
        <p14:creationId xmlns:p14="http://schemas.microsoft.com/office/powerpoint/2010/main" val="423205934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225419"/>
            <a:ext cx="5782426" cy="561266"/>
          </a:xfrm>
        </p:spPr>
        <p:txBody>
          <a:bodyPr>
            <a:noAutofit/>
          </a:bodyPr>
          <a:lstStyle/>
          <a:p>
            <a:r>
              <a:rPr lang="en-US" sz="3200" dirty="0" smtClean="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310647"/>
            <a:ext cx="6153219" cy="3656218"/>
          </a:xfrm>
        </p:spPr>
        <p:txBody>
          <a:bodyPr>
            <a:noAutofit/>
          </a:bodyPr>
          <a:lstStyle/>
          <a:p>
            <a:pPr marL="0" lvl="1" indent="0">
              <a:spcBef>
                <a:spcPts val="1000"/>
              </a:spcBef>
              <a:buNone/>
              <a:defRPr/>
            </a:pPr>
            <a:r>
              <a:rPr lang="en-US" sz="2400" b="1" dirty="0">
                <a:latin typeface="Times New Roman"/>
                <a:cs typeface="Times New Roman"/>
              </a:rPr>
              <a:t>Scientific motivation for MINX</a:t>
            </a:r>
          </a:p>
          <a:p>
            <a:pPr marL="0" indent="0">
              <a:spcBef>
                <a:spcPts val="1000"/>
              </a:spcBef>
              <a:buNone/>
              <a:defRPr/>
            </a:pPr>
            <a:r>
              <a:rPr lang="en-US" sz="2400" b="1" dirty="0">
                <a:latin typeface="Times New Roman"/>
                <a:cs typeface="Times New Roman"/>
              </a:rPr>
              <a:t>MISR Plume Project website</a:t>
            </a:r>
          </a:p>
          <a:p>
            <a:pPr marL="0" indent="0">
              <a:spcBef>
                <a:spcPts val="1000"/>
              </a:spcBef>
              <a:buNone/>
              <a:defRPr/>
            </a:pPr>
            <a:r>
              <a:rPr lang="en-US" sz="2400" b="1" dirty="0" smtClean="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smtClean="0">
                <a:solidFill>
                  <a:srgbClr val="FF0000"/>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27</a:t>
            </a:fld>
            <a:endParaRPr lang="en-US" dirty="0"/>
          </a:p>
        </p:txBody>
      </p:sp>
    </p:spTree>
    <p:extLst>
      <p:ext uri="{BB962C8B-B14F-4D97-AF65-F5344CB8AC3E}">
        <p14:creationId xmlns:p14="http://schemas.microsoft.com/office/powerpoint/2010/main" val="60055506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97999" y="378848"/>
            <a:ext cx="8556869" cy="554665"/>
          </a:xfrm>
          <a:prstGeom prst="rect">
            <a:avLst/>
          </a:prstGeom>
        </p:spPr>
        <p:txBody>
          <a:bodyPr/>
          <a:lstStyle>
            <a:lvl1pPr algn="ctr" rtl="0" eaLnBrk="0" fontAlgn="base" hangingPunct="0">
              <a:spcBef>
                <a:spcPct val="0"/>
              </a:spcBef>
              <a:spcAft>
                <a:spcPct val="0"/>
              </a:spcAft>
              <a:defRPr sz="3000" b="1" i="0" u="none">
                <a:solidFill>
                  <a:srgbClr val="000090"/>
                </a:solidFill>
                <a:latin typeface="Times New Roman"/>
                <a:ea typeface="+mj-ea"/>
                <a:cs typeface="Times New Roman"/>
              </a:defRPr>
            </a:lvl1pPr>
            <a:lvl2pPr algn="ctr" rtl="0" eaLnBrk="0" fontAlgn="base" hangingPunct="0">
              <a:spcBef>
                <a:spcPct val="0"/>
              </a:spcBef>
              <a:spcAft>
                <a:spcPct val="0"/>
              </a:spcAft>
              <a:defRPr sz="3400" b="1" u="sng">
                <a:solidFill>
                  <a:srgbClr val="000090"/>
                </a:solidFill>
                <a:latin typeface="Cambria" charset="0"/>
                <a:ea typeface="MS Pゴシック" charset="0"/>
                <a:cs typeface="MS Pゴシック" charset="0"/>
              </a:defRPr>
            </a:lvl2pPr>
            <a:lvl3pPr algn="ctr" rtl="0" eaLnBrk="0" fontAlgn="base" hangingPunct="0">
              <a:spcBef>
                <a:spcPct val="0"/>
              </a:spcBef>
              <a:spcAft>
                <a:spcPct val="0"/>
              </a:spcAft>
              <a:defRPr sz="3400" b="1" u="sng">
                <a:solidFill>
                  <a:srgbClr val="000090"/>
                </a:solidFill>
                <a:latin typeface="Cambria" charset="0"/>
                <a:ea typeface="MS Pゴシック" charset="0"/>
                <a:cs typeface="MS Pゴシック" charset="0"/>
              </a:defRPr>
            </a:lvl3pPr>
            <a:lvl4pPr algn="ctr" rtl="0" eaLnBrk="0" fontAlgn="base" hangingPunct="0">
              <a:spcBef>
                <a:spcPct val="0"/>
              </a:spcBef>
              <a:spcAft>
                <a:spcPct val="0"/>
              </a:spcAft>
              <a:defRPr sz="3400" b="1" u="sng">
                <a:solidFill>
                  <a:srgbClr val="000090"/>
                </a:solidFill>
                <a:latin typeface="Cambria" charset="0"/>
                <a:ea typeface="MS Pゴシック" charset="0"/>
                <a:cs typeface="MS Pゴシック" charset="0"/>
              </a:defRPr>
            </a:lvl4pPr>
            <a:lvl5pPr algn="ctr" rtl="0" eaLnBrk="0" fontAlgn="base" hangingPunct="0">
              <a:spcBef>
                <a:spcPct val="0"/>
              </a:spcBef>
              <a:spcAft>
                <a:spcPct val="0"/>
              </a:spcAft>
              <a:defRPr sz="3400" b="1" u="sng">
                <a:solidFill>
                  <a:srgbClr val="000090"/>
                </a:solidFill>
                <a:latin typeface="Cambria" charset="0"/>
                <a:ea typeface="MS Pゴシック" charset="0"/>
                <a:cs typeface="MS Pゴシック" charset="0"/>
              </a:defRPr>
            </a:lvl5pPr>
            <a:lvl6pPr marL="457200" algn="ctr" rtl="0" fontAlgn="base">
              <a:spcBef>
                <a:spcPct val="0"/>
              </a:spcBef>
              <a:spcAft>
                <a:spcPct val="0"/>
              </a:spcAft>
              <a:defRPr sz="4000" u="sng">
                <a:solidFill>
                  <a:srgbClr val="051B84"/>
                </a:solidFill>
                <a:latin typeface="Copperplate Gothic Light" charset="0"/>
                <a:ea typeface="MS Pゴシック" charset="0"/>
                <a:cs typeface="MS Pゴシック" charset="0"/>
              </a:defRPr>
            </a:lvl6pPr>
            <a:lvl7pPr marL="914400" algn="ctr" rtl="0" fontAlgn="base">
              <a:spcBef>
                <a:spcPct val="0"/>
              </a:spcBef>
              <a:spcAft>
                <a:spcPct val="0"/>
              </a:spcAft>
              <a:defRPr sz="4000" u="sng">
                <a:solidFill>
                  <a:srgbClr val="051B84"/>
                </a:solidFill>
                <a:latin typeface="Copperplate Gothic Light" charset="0"/>
                <a:ea typeface="MS Pゴシック" charset="0"/>
                <a:cs typeface="MS Pゴシック" charset="0"/>
              </a:defRPr>
            </a:lvl7pPr>
            <a:lvl8pPr marL="1371600" algn="ctr" rtl="0" fontAlgn="base">
              <a:spcBef>
                <a:spcPct val="0"/>
              </a:spcBef>
              <a:spcAft>
                <a:spcPct val="0"/>
              </a:spcAft>
              <a:defRPr sz="4000" u="sng">
                <a:solidFill>
                  <a:srgbClr val="051B84"/>
                </a:solidFill>
                <a:latin typeface="Copperplate Gothic Light" charset="0"/>
                <a:ea typeface="MS Pゴシック" charset="0"/>
                <a:cs typeface="MS Pゴシック" charset="0"/>
              </a:defRPr>
            </a:lvl8pPr>
            <a:lvl9pPr marL="1828800" algn="ctr" rtl="0" fontAlgn="base">
              <a:spcBef>
                <a:spcPct val="0"/>
              </a:spcBef>
              <a:spcAft>
                <a:spcPct val="0"/>
              </a:spcAft>
              <a:defRPr sz="4000" u="sng">
                <a:solidFill>
                  <a:srgbClr val="051B84"/>
                </a:solidFill>
                <a:latin typeface="Copperplate Gothic Light" charset="0"/>
                <a:ea typeface="MS Pゴシック" charset="0"/>
                <a:cs typeface="MS Pゴシック" charset="0"/>
              </a:defRPr>
            </a:lvl9pPr>
          </a:lstStyle>
          <a:p>
            <a:r>
              <a:rPr lang="en-US" sz="2600" dirty="0" smtClean="0"/>
              <a:t>Volcanic Plumes - Puyehue-Cordon, Chile - June, 2011</a:t>
            </a:r>
            <a:endParaRPr lang="en-US" sz="2600" dirty="0"/>
          </a:p>
        </p:txBody>
      </p:sp>
      <p:pic>
        <p:nvPicPr>
          <p:cNvPr id="7" name="Picture 6" descr="PuyehuePhoto.jpg"/>
          <p:cNvPicPr>
            <a:picLocks noChangeAspect="1"/>
          </p:cNvPicPr>
          <p:nvPr/>
        </p:nvPicPr>
        <p:blipFill>
          <a:blip r:embed="rId2">
            <a:extLst>
              <a:ext uri="{BEBA8EAE-BF5A-486C-A8C5-ECC9F3942E4B}">
                <a14:imgProps xmlns:a14="http://schemas.microsoft.com/office/drawing/2010/main">
                  <a14:imgLayer r:embed="rId3">
                    <a14:imgEffect>
                      <a14:sharpenSoften amount="20000"/>
                    </a14:imgEffect>
                    <a14:imgEffect>
                      <a14:brightnessContrast contrast="-11000"/>
                    </a14:imgEffect>
                  </a14:imgLayer>
                </a14:imgProps>
              </a:ext>
              <a:ext uri="{28A0092B-C50C-407E-A947-70E740481C1C}">
                <a14:useLocalDpi xmlns:a14="http://schemas.microsoft.com/office/drawing/2010/main"/>
              </a:ext>
            </a:extLst>
          </a:blip>
          <a:stretch>
            <a:fillRect/>
          </a:stretch>
        </p:blipFill>
        <p:spPr>
          <a:xfrm>
            <a:off x="749808" y="1170597"/>
            <a:ext cx="7629075" cy="5047488"/>
          </a:xfrm>
          <a:prstGeom prst="rect">
            <a:avLst/>
          </a:prstGeom>
          <a:ln w="12700">
            <a:noFill/>
          </a:ln>
        </p:spPr>
      </p:pic>
      <p:sp>
        <p:nvSpPr>
          <p:cNvPr id="4" name="Slide Number Placeholder 3"/>
          <p:cNvSpPr>
            <a:spLocks noGrp="1"/>
          </p:cNvSpPr>
          <p:nvPr>
            <p:ph type="sldNum" sz="quarter" idx="12"/>
          </p:nvPr>
        </p:nvSpPr>
        <p:spPr/>
        <p:txBody>
          <a:bodyPr/>
          <a:lstStyle/>
          <a:p>
            <a:fld id="{9512D3F0-1D1B-AB4A-A88C-3963E7D75F0D}" type="slidenum">
              <a:rPr lang="en-US" smtClean="0"/>
              <a:t>28</a:t>
            </a:fld>
            <a:endParaRPr lang="en-US" dirty="0"/>
          </a:p>
        </p:txBody>
      </p:sp>
    </p:spTree>
    <p:extLst>
      <p:ext uri="{BB962C8B-B14F-4D97-AF65-F5344CB8AC3E}">
        <p14:creationId xmlns:p14="http://schemas.microsoft.com/office/powerpoint/2010/main" val="385885751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4865"/>
            <a:ext cx="7772400" cy="381000"/>
          </a:xfrm>
        </p:spPr>
        <p:txBody>
          <a:bodyPr>
            <a:normAutofit fontScale="90000"/>
          </a:bodyPr>
          <a:lstStyle/>
          <a:p>
            <a:r>
              <a:rPr lang="en-US" dirty="0"/>
              <a:t>Puyehue-Cordon Eruption </a:t>
            </a:r>
            <a:r>
              <a:rPr lang="en-US" dirty="0" smtClean="0"/>
              <a:t>- Animation</a:t>
            </a:r>
            <a:endParaRPr lang="en-US" dirty="0"/>
          </a:p>
        </p:txBody>
      </p:sp>
      <p:pic>
        <p:nvPicPr>
          <p:cNvPr id="3" name="O61064_B123_ash_5fps_6.0Mbits_B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8581" y="921947"/>
            <a:ext cx="7512577" cy="5365754"/>
          </a:xfrm>
          <a:prstGeom prst="rect">
            <a:avLst/>
          </a:prstGeom>
          <a:ln w="12700">
            <a:solidFill>
              <a:schemeClr val="tx1"/>
            </a:solidFill>
          </a:ln>
        </p:spPr>
      </p:pic>
      <p:sp>
        <p:nvSpPr>
          <p:cNvPr id="6" name="Slide Number Placeholder 5"/>
          <p:cNvSpPr>
            <a:spLocks noGrp="1"/>
          </p:cNvSpPr>
          <p:nvPr>
            <p:ph type="sldNum" sz="quarter" idx="12"/>
          </p:nvPr>
        </p:nvSpPr>
        <p:spPr/>
        <p:txBody>
          <a:bodyPr/>
          <a:lstStyle/>
          <a:p>
            <a:fld id="{9512D3F0-1D1B-AB4A-A88C-3963E7D75F0D}" type="slidenum">
              <a:rPr lang="en-US" smtClean="0"/>
              <a:t>29</a:t>
            </a:fld>
            <a:endParaRPr lang="en-US" dirty="0"/>
          </a:p>
        </p:txBody>
      </p:sp>
      <p:sp>
        <p:nvSpPr>
          <p:cNvPr id="5" name="TextBox 4"/>
          <p:cNvSpPr txBox="1"/>
          <p:nvPr/>
        </p:nvSpPr>
        <p:spPr>
          <a:xfrm>
            <a:off x="616150" y="6519446"/>
            <a:ext cx="5180682" cy="338554"/>
          </a:xfrm>
          <a:prstGeom prst="rect">
            <a:avLst/>
          </a:prstGeom>
          <a:noFill/>
        </p:spPr>
        <p:txBody>
          <a:bodyPr wrap="square" rtlCol="0">
            <a:spAutoFit/>
          </a:bodyPr>
          <a:lstStyle/>
          <a:p>
            <a:pPr algn="ctr"/>
            <a:r>
              <a:rPr lang="en-US" sz="1600" b="1" dirty="0" smtClean="0">
                <a:solidFill>
                  <a:srgbClr val="000090"/>
                </a:solidFill>
                <a:latin typeface="Arial"/>
                <a:cs typeface="Arial"/>
              </a:rPr>
              <a:t>Hover over window then click arrow to start movie</a:t>
            </a:r>
            <a:endParaRPr lang="en-US" sz="1600" b="1" dirty="0">
              <a:solidFill>
                <a:srgbClr val="000090"/>
              </a:solidFill>
              <a:latin typeface="Arial"/>
              <a:cs typeface="Arial"/>
            </a:endParaRPr>
          </a:p>
        </p:txBody>
      </p:sp>
    </p:spTree>
    <p:extLst>
      <p:ext uri="{BB962C8B-B14F-4D97-AF65-F5344CB8AC3E}">
        <p14:creationId xmlns:p14="http://schemas.microsoft.com/office/powerpoint/2010/main" val="237775997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repeatCount="indefinite"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A67DFD3D-EDBA-EC4D-901A-B80ABB134C03}" type="slidenum">
              <a:rPr lang="en-US" smtClean="0"/>
              <a:pPr>
                <a:defRPr/>
              </a:pPr>
              <a:t>3</a:t>
            </a:fld>
            <a:endParaRPr lang="en-US" dirty="0"/>
          </a:p>
        </p:txBody>
      </p:sp>
      <p:pic>
        <p:nvPicPr>
          <p:cNvPr id="5" name="Picture 4" descr="MariaScienceReason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7" name="Slide Number Placeholder 5"/>
          <p:cNvSpPr>
            <a:spLocks noGrp="1"/>
          </p:cNvSpPr>
          <p:nvPr>
            <p:ph type="sldNum" sz="quarter" idx="12"/>
          </p:nvPr>
        </p:nvSpPr>
        <p:spPr>
          <a:xfrm>
            <a:off x="6553200" y="6356350"/>
            <a:ext cx="2133600" cy="365125"/>
          </a:xfrm>
        </p:spPr>
        <p:txBody>
          <a:bodyPr/>
          <a:lstStyle/>
          <a:p>
            <a:fld id="{9512D3F0-1D1B-AB4A-A88C-3963E7D75F0D}" type="slidenum">
              <a:rPr lang="en-US" smtClean="0"/>
              <a:t>3</a:t>
            </a:fld>
            <a:endParaRPr lang="en-US" dirty="0"/>
          </a:p>
        </p:txBody>
      </p:sp>
    </p:spTree>
    <p:extLst>
      <p:ext uri="{BB962C8B-B14F-4D97-AF65-F5344CB8AC3E}">
        <p14:creationId xmlns:p14="http://schemas.microsoft.com/office/powerpoint/2010/main" val="8433828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756" y="316157"/>
            <a:ext cx="7772400" cy="750059"/>
          </a:xfrm>
        </p:spPr>
        <p:txBody>
          <a:bodyPr>
            <a:normAutofit fontScale="90000"/>
          </a:bodyPr>
          <a:lstStyle/>
          <a:p>
            <a:r>
              <a:rPr lang="en-US" dirty="0" smtClean="0"/>
              <a:t>Puyehue-Cordon Eruption</a:t>
            </a:r>
            <a:br>
              <a:rPr lang="en-US" dirty="0" smtClean="0"/>
            </a:br>
            <a:r>
              <a:rPr lang="en-US" sz="2000" dirty="0" smtClean="0"/>
              <a:t>Orbit 61064 - June 11, 2011</a:t>
            </a:r>
            <a:endParaRPr lang="en-US" sz="2000" dirty="0"/>
          </a:p>
        </p:txBody>
      </p:sp>
      <p:grpSp>
        <p:nvGrpSpPr>
          <p:cNvPr id="8" name="Group 7"/>
          <p:cNvGrpSpPr/>
          <p:nvPr/>
        </p:nvGrpSpPr>
        <p:grpSpPr>
          <a:xfrm>
            <a:off x="554466" y="1358491"/>
            <a:ext cx="8048247" cy="4818121"/>
            <a:chOff x="554466" y="1193734"/>
            <a:chExt cx="8048247" cy="4818121"/>
          </a:xfrm>
        </p:grpSpPr>
        <p:pic>
          <p:nvPicPr>
            <p:cNvPr id="3" name="Picture 2" descr="PuyehueAnnotated.jpg"/>
            <p:cNvPicPr>
              <a:picLocks noChangeAspect="1"/>
            </p:cNvPicPr>
            <p:nvPr/>
          </p:nvPicPr>
          <p:blipFill>
            <a:blip r:embed="rId2" cstate="screen">
              <a:extLst>
                <a:ext uri="{BEBA8EAE-BF5A-486C-A8C5-ECC9F3942E4B}">
                  <a14:imgProps xmlns:a14="http://schemas.microsoft.com/office/drawing/2010/main">
                    <a14:imgLayer r:embed="rId3">
                      <a14:imgEffect>
                        <a14:sharpenSoften amount="35000"/>
                      </a14:imgEffect>
                      <a14:imgEffect>
                        <a14:colorTemperature colorTemp="7370"/>
                      </a14:imgEffect>
                      <a14:imgEffect>
                        <a14:brightnessContrast bright="24000" contrast="-33000"/>
                      </a14:imgEffect>
                    </a14:imgLayer>
                  </a14:imgProps>
                </a:ext>
                <a:ext uri="{28A0092B-C50C-407E-A947-70E740481C1C}">
                  <a14:useLocalDpi xmlns:a14="http://schemas.microsoft.com/office/drawing/2010/main"/>
                </a:ext>
              </a:extLst>
            </a:blip>
            <a:stretch>
              <a:fillRect/>
            </a:stretch>
          </p:blipFill>
          <p:spPr>
            <a:xfrm>
              <a:off x="554466" y="1193734"/>
              <a:ext cx="8048247" cy="4818121"/>
            </a:xfrm>
            <a:prstGeom prst="rect">
              <a:avLst/>
            </a:prstGeom>
          </p:spPr>
        </p:pic>
        <p:cxnSp>
          <p:nvCxnSpPr>
            <p:cNvPr id="6" name="Straight Arrow Connector 5"/>
            <p:cNvCxnSpPr/>
            <p:nvPr/>
          </p:nvCxnSpPr>
          <p:spPr>
            <a:xfrm flipV="1">
              <a:off x="1707116" y="1500372"/>
              <a:ext cx="6846186" cy="41349"/>
            </a:xfrm>
            <a:prstGeom prst="straightConnector1">
              <a:avLst/>
            </a:prstGeom>
            <a:ln w="190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960039" y="1541721"/>
              <a:ext cx="793582" cy="307777"/>
            </a:xfrm>
            <a:prstGeom prst="rect">
              <a:avLst/>
            </a:prstGeom>
            <a:noFill/>
          </p:spPr>
          <p:txBody>
            <a:bodyPr wrap="none" rtlCol="0">
              <a:spAutoFit/>
            </a:bodyPr>
            <a:lstStyle/>
            <a:p>
              <a:r>
                <a:rPr lang="en-US" sz="1400" b="1" dirty="0" smtClean="0">
                  <a:solidFill>
                    <a:srgbClr val="FF0000"/>
                  </a:solidFill>
                  <a:latin typeface="Arial"/>
                  <a:cs typeface="Arial"/>
                </a:rPr>
                <a:t>275 km</a:t>
              </a:r>
              <a:endParaRPr lang="en-US" sz="1400" b="1" dirty="0">
                <a:solidFill>
                  <a:srgbClr val="FF0000"/>
                </a:solidFill>
                <a:latin typeface="Arial"/>
                <a:cs typeface="Arial"/>
              </a:endParaRPr>
            </a:p>
          </p:txBody>
        </p:sp>
      </p:grpSp>
      <p:sp>
        <p:nvSpPr>
          <p:cNvPr id="9" name="Slide Number Placeholder 8"/>
          <p:cNvSpPr>
            <a:spLocks noGrp="1"/>
          </p:cNvSpPr>
          <p:nvPr>
            <p:ph type="sldNum" sz="quarter" idx="12"/>
          </p:nvPr>
        </p:nvSpPr>
        <p:spPr/>
        <p:txBody>
          <a:bodyPr/>
          <a:lstStyle/>
          <a:p>
            <a:fld id="{9512D3F0-1D1B-AB4A-A88C-3963E7D75F0D}" type="slidenum">
              <a:rPr lang="en-US" smtClean="0"/>
              <a:t>30</a:t>
            </a:fld>
            <a:endParaRPr lang="en-US" dirty="0"/>
          </a:p>
        </p:txBody>
      </p:sp>
    </p:spTree>
    <p:extLst>
      <p:ext uri="{BB962C8B-B14F-4D97-AF65-F5344CB8AC3E}">
        <p14:creationId xmlns:p14="http://schemas.microsoft.com/office/powerpoint/2010/main" val="35798178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78" y="441653"/>
            <a:ext cx="7772400" cy="381000"/>
          </a:xfrm>
        </p:spPr>
        <p:txBody>
          <a:bodyPr>
            <a:normAutofit fontScale="90000"/>
          </a:bodyPr>
          <a:lstStyle/>
          <a:p>
            <a:r>
              <a:rPr lang="en-US" dirty="0"/>
              <a:t>Puyehue-</a:t>
            </a:r>
            <a:r>
              <a:rPr lang="en-US" dirty="0" smtClean="0"/>
              <a:t>Cordon – Height </a:t>
            </a:r>
            <a:r>
              <a:rPr lang="en-US" dirty="0"/>
              <a:t>Retrievals</a:t>
            </a:r>
            <a:r>
              <a:rPr lang="en-US" dirty="0" smtClean="0"/>
              <a:t> </a:t>
            </a:r>
            <a:endParaRPr lang="en-US" dirty="0"/>
          </a:p>
        </p:txBody>
      </p:sp>
      <p:grpSp>
        <p:nvGrpSpPr>
          <p:cNvPr id="3" name="Group 2"/>
          <p:cNvGrpSpPr/>
          <p:nvPr/>
        </p:nvGrpSpPr>
        <p:grpSpPr>
          <a:xfrm>
            <a:off x="461665" y="1195544"/>
            <a:ext cx="8420657" cy="5361329"/>
            <a:chOff x="461665" y="1195544"/>
            <a:chExt cx="8420657" cy="5361329"/>
          </a:xfrm>
        </p:grpSpPr>
        <p:pic>
          <p:nvPicPr>
            <p:cNvPr id="13" name="Picture 12" descr="PuyehueColorHeights.jpg"/>
            <p:cNvPicPr>
              <a:picLocks noChangeAspect="1"/>
            </p:cNvPicPr>
            <p:nvPr/>
          </p:nvPicPr>
          <p:blipFill>
            <a:blip r:embed="rId2" cstate="screen">
              <a:extLst>
                <a:ext uri="{BEBA8EAE-BF5A-486C-A8C5-ECC9F3942E4B}">
                  <a14:imgProps xmlns:a14="http://schemas.microsoft.com/office/drawing/2010/main">
                    <a14:imgLayer r:embed="rId3">
                      <a14:imgEffect>
                        <a14:sharpenSoften amount="43000"/>
                      </a14:imgEffect>
                      <a14:imgEffect>
                        <a14:saturation sat="113000"/>
                      </a14:imgEffect>
                      <a14:imgEffect>
                        <a14:brightnessContrast bright="9000" contrast="-33000"/>
                      </a14:imgEffect>
                    </a14:imgLayer>
                  </a14:imgProps>
                </a:ext>
                <a:ext uri="{28A0092B-C50C-407E-A947-70E740481C1C}">
                  <a14:useLocalDpi xmlns:a14="http://schemas.microsoft.com/office/drawing/2010/main"/>
                </a:ext>
              </a:extLst>
            </a:blip>
            <a:stretch>
              <a:fillRect/>
            </a:stretch>
          </p:blipFill>
          <p:spPr>
            <a:xfrm>
              <a:off x="461665" y="1195544"/>
              <a:ext cx="4795036" cy="3374136"/>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2366" y="4394715"/>
              <a:ext cx="3255593" cy="2162158"/>
            </a:xfrm>
            <a:prstGeom prst="rect">
              <a:avLst/>
            </a:prstGeom>
            <a:ln w="12700">
              <a:solidFill>
                <a:schemeClr val="tx1"/>
              </a:solidFill>
            </a:ln>
          </p:spPr>
        </p:pic>
        <p:cxnSp>
          <p:nvCxnSpPr>
            <p:cNvPr id="11" name="Straight Arrow Connector 10"/>
            <p:cNvCxnSpPr/>
            <p:nvPr/>
          </p:nvCxnSpPr>
          <p:spPr bwMode="auto">
            <a:xfrm flipH="1" flipV="1">
              <a:off x="5159289" y="3425184"/>
              <a:ext cx="427397" cy="665499"/>
            </a:xfrm>
            <a:prstGeom prst="straightConnector1">
              <a:avLst/>
            </a:prstGeom>
            <a:solidFill>
              <a:schemeClr val="accent1"/>
            </a:solidFill>
            <a:ln w="19050" cap="flat" cmpd="sng" algn="ctr">
              <a:solidFill>
                <a:srgbClr val="FF0000"/>
              </a:solidFill>
              <a:prstDash val="solid"/>
              <a:round/>
              <a:headEnd type="none" w="med" len="med"/>
              <a:tailEnd type="arrow" w="sm" len="sm"/>
            </a:ln>
            <a:effectLst>
              <a:glow rad="38100">
                <a:schemeClr val="tx1"/>
              </a:glow>
              <a:outerShdw blurRad="63500" dist="38099" dir="2700000" algn="ctr" rotWithShape="0">
                <a:schemeClr val="bg2">
                  <a:alpha val="74998"/>
                </a:schemeClr>
              </a:outerShdw>
            </a:effectLst>
            <a:extLst/>
          </p:spPr>
        </p:cxnSp>
        <p:cxnSp>
          <p:nvCxnSpPr>
            <p:cNvPr id="12" name="Straight Arrow Connector 11"/>
            <p:cNvCxnSpPr/>
            <p:nvPr/>
          </p:nvCxnSpPr>
          <p:spPr bwMode="auto">
            <a:xfrm flipV="1">
              <a:off x="3933067" y="3828147"/>
              <a:ext cx="316477" cy="567439"/>
            </a:xfrm>
            <a:prstGeom prst="straightConnector1">
              <a:avLst/>
            </a:prstGeom>
            <a:solidFill>
              <a:schemeClr val="accent1"/>
            </a:solidFill>
            <a:ln w="19050" cap="flat" cmpd="sng" algn="ctr">
              <a:solidFill>
                <a:srgbClr val="FF0000"/>
              </a:solidFill>
              <a:prstDash val="solid"/>
              <a:round/>
              <a:headEnd type="none" w="med" len="med"/>
              <a:tailEnd type="arrow" w="sm" len="sm"/>
            </a:ln>
            <a:effectLst>
              <a:glow rad="38100">
                <a:schemeClr val="tx1"/>
              </a:glow>
            </a:effectLst>
            <a:extLst/>
          </p:spPr>
        </p:cxnSp>
        <p:cxnSp>
          <p:nvCxnSpPr>
            <p:cNvPr id="14" name="Straight Arrow Connector 13"/>
            <p:cNvCxnSpPr/>
            <p:nvPr/>
          </p:nvCxnSpPr>
          <p:spPr bwMode="auto">
            <a:xfrm flipV="1">
              <a:off x="3940045" y="3162160"/>
              <a:ext cx="76760" cy="1221215"/>
            </a:xfrm>
            <a:prstGeom prst="straightConnector1">
              <a:avLst/>
            </a:prstGeom>
            <a:solidFill>
              <a:schemeClr val="accent1"/>
            </a:solidFill>
            <a:ln w="19050" cap="flat" cmpd="sng" algn="ctr">
              <a:solidFill>
                <a:srgbClr val="FF0000"/>
              </a:solidFill>
              <a:prstDash val="solid"/>
              <a:round/>
              <a:headEnd type="none" w="med" len="med"/>
              <a:tailEnd type="arrow" w="sm" len="sm"/>
            </a:ln>
            <a:effectLst>
              <a:glow rad="38100">
                <a:schemeClr val="tx1"/>
              </a:glow>
            </a:effectLst>
            <a:extLst/>
          </p:spPr>
        </p:cxn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8505" y="1196677"/>
              <a:ext cx="3248365" cy="2128603"/>
            </a:xfrm>
            <a:prstGeom prst="rect">
              <a:avLst/>
            </a:prstGeom>
            <a:ln w="12700">
              <a:solidFill>
                <a:schemeClr val="tx1"/>
              </a:solidFill>
            </a:ln>
          </p:spPr>
        </p:pic>
        <p:cxnSp>
          <p:nvCxnSpPr>
            <p:cNvPr id="35" name="Straight Arrow Connector 34"/>
            <p:cNvCxnSpPr/>
            <p:nvPr/>
          </p:nvCxnSpPr>
          <p:spPr bwMode="auto">
            <a:xfrm flipH="1">
              <a:off x="4982225" y="2126658"/>
              <a:ext cx="584069" cy="425440"/>
            </a:xfrm>
            <a:prstGeom prst="straightConnector1">
              <a:avLst/>
            </a:prstGeom>
            <a:solidFill>
              <a:schemeClr val="accent1"/>
            </a:solidFill>
            <a:ln w="19050" cap="flat" cmpd="sng" algn="ctr">
              <a:solidFill>
                <a:srgbClr val="FF0000"/>
              </a:solidFill>
              <a:prstDash val="solid"/>
              <a:round/>
              <a:headEnd type="none" w="med" len="med"/>
              <a:tailEnd type="arrow" w="sm" len="sm"/>
            </a:ln>
            <a:effectLst>
              <a:glow rad="38100">
                <a:schemeClr val="tx1"/>
              </a:glow>
              <a:outerShdw blurRad="63500" dist="38099" dir="2700000" algn="ctr" rotWithShape="0">
                <a:schemeClr val="bg2">
                  <a:alpha val="74998"/>
                </a:schemeClr>
              </a:outerShdw>
            </a:effectLst>
            <a:extLst/>
          </p:spPr>
        </p:cxnSp>
        <p:pic>
          <p:nvPicPr>
            <p:cNvPr id="10" name="Picture 9" descr="PuyehueProfile1.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71858" y="4096789"/>
              <a:ext cx="3310464" cy="2179662"/>
            </a:xfrm>
            <a:prstGeom prst="rect">
              <a:avLst/>
            </a:prstGeom>
          </p:spPr>
        </p:pic>
      </p:grpSp>
      <p:sp>
        <p:nvSpPr>
          <p:cNvPr id="5" name="Slide Number Placeholder 4"/>
          <p:cNvSpPr>
            <a:spLocks noGrp="1"/>
          </p:cNvSpPr>
          <p:nvPr>
            <p:ph type="sldNum" sz="quarter" idx="12"/>
          </p:nvPr>
        </p:nvSpPr>
        <p:spPr/>
        <p:txBody>
          <a:bodyPr/>
          <a:lstStyle/>
          <a:p>
            <a:fld id="{9512D3F0-1D1B-AB4A-A88C-3963E7D75F0D}" type="slidenum">
              <a:rPr lang="en-US" smtClean="0"/>
              <a:t>31</a:t>
            </a:fld>
            <a:endParaRPr lang="en-US" dirty="0"/>
          </a:p>
        </p:txBody>
      </p:sp>
    </p:spTree>
    <p:extLst>
      <p:ext uri="{BB962C8B-B14F-4D97-AF65-F5344CB8AC3E}">
        <p14:creationId xmlns:p14="http://schemas.microsoft.com/office/powerpoint/2010/main" val="176592423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225419"/>
            <a:ext cx="5782426" cy="561266"/>
          </a:xfrm>
        </p:spPr>
        <p:txBody>
          <a:bodyPr>
            <a:noAutofit/>
          </a:bodyPr>
          <a:lstStyle/>
          <a:p>
            <a:r>
              <a:rPr lang="en-US" sz="3200" dirty="0" smtClean="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310647"/>
            <a:ext cx="6153219" cy="3656218"/>
          </a:xfrm>
        </p:spPr>
        <p:txBody>
          <a:bodyPr>
            <a:noAutofit/>
          </a:bodyPr>
          <a:lstStyle/>
          <a:p>
            <a:pPr marL="0" lvl="1" indent="0">
              <a:spcBef>
                <a:spcPts val="1000"/>
              </a:spcBef>
              <a:buNone/>
              <a:defRPr/>
            </a:pPr>
            <a:r>
              <a:rPr lang="en-US" sz="2400" b="1" dirty="0">
                <a:latin typeface="Times New Roman"/>
                <a:cs typeface="Times New Roman"/>
              </a:rPr>
              <a:t>Scientific motivation for MINX</a:t>
            </a:r>
          </a:p>
          <a:p>
            <a:pPr marL="0" indent="0">
              <a:spcBef>
                <a:spcPts val="1000"/>
              </a:spcBef>
              <a:buNone/>
              <a:defRPr/>
            </a:pPr>
            <a:r>
              <a:rPr lang="en-US" sz="2400" b="1" dirty="0">
                <a:latin typeface="Times New Roman"/>
                <a:cs typeface="Times New Roman"/>
              </a:rPr>
              <a:t>MISR Plume Project website</a:t>
            </a:r>
          </a:p>
          <a:p>
            <a:pPr marL="0" indent="0">
              <a:spcBef>
                <a:spcPts val="1000"/>
              </a:spcBef>
              <a:buNone/>
              <a:defRPr/>
            </a:pPr>
            <a:r>
              <a:rPr lang="en-US" sz="2400" b="1" dirty="0" smtClean="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smtClean="0">
                <a:solidFill>
                  <a:srgbClr val="FF0000"/>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32</a:t>
            </a:fld>
            <a:endParaRPr lang="en-US" dirty="0"/>
          </a:p>
        </p:txBody>
      </p:sp>
    </p:spTree>
    <p:extLst>
      <p:ext uri="{BB962C8B-B14F-4D97-AF65-F5344CB8AC3E}">
        <p14:creationId xmlns:p14="http://schemas.microsoft.com/office/powerpoint/2010/main" val="60055506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918" y="201237"/>
            <a:ext cx="6075159" cy="983951"/>
          </a:xfrm>
        </p:spPr>
        <p:txBody>
          <a:bodyPr>
            <a:normAutofit/>
          </a:bodyPr>
          <a:lstStyle/>
          <a:p>
            <a:r>
              <a:rPr lang="en-US" dirty="0"/>
              <a:t>Snow </a:t>
            </a:r>
            <a:r>
              <a:rPr lang="en-US" dirty="0" smtClean="0"/>
              <a:t>Plumes - Antarctic Blizzard</a:t>
            </a:r>
            <a:br>
              <a:rPr lang="en-US" dirty="0" smtClean="0"/>
            </a:br>
            <a:r>
              <a:rPr lang="en-US" sz="2000" dirty="0" smtClean="0"/>
              <a:t>Orbit 38671 - March, 2007</a:t>
            </a:r>
            <a:endParaRPr lang="en-US" sz="2000" dirty="0"/>
          </a:p>
        </p:txBody>
      </p:sp>
      <p:grpSp>
        <p:nvGrpSpPr>
          <p:cNvPr id="7" name="Group 6"/>
          <p:cNvGrpSpPr/>
          <p:nvPr/>
        </p:nvGrpSpPr>
        <p:grpSpPr>
          <a:xfrm>
            <a:off x="909053" y="1352390"/>
            <a:ext cx="7265736" cy="4921718"/>
            <a:chOff x="909053" y="1234440"/>
            <a:chExt cx="7265736" cy="4921718"/>
          </a:xfrm>
        </p:grpSpPr>
        <p:pic>
          <p:nvPicPr>
            <p:cNvPr id="9" name="Picture 8" descr="AntarcticaAnnotated.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154" y="1234440"/>
              <a:ext cx="7251313" cy="4919472"/>
            </a:xfrm>
            <a:prstGeom prst="rect">
              <a:avLst/>
            </a:prstGeom>
          </p:spPr>
        </p:pic>
        <p:sp>
          <p:nvSpPr>
            <p:cNvPr id="11" name="Rectangle 10"/>
            <p:cNvSpPr/>
            <p:nvPr/>
          </p:nvSpPr>
          <p:spPr bwMode="auto">
            <a:xfrm>
              <a:off x="909053" y="6062579"/>
              <a:ext cx="7265736" cy="93579"/>
            </a:xfrm>
            <a:prstGeom prst="rect">
              <a:avLst/>
            </a:prstGeom>
            <a:solidFill>
              <a:srgbClr val="CDF2FE"/>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4" name="Straight Arrow Connector 3"/>
            <p:cNvCxnSpPr/>
            <p:nvPr/>
          </p:nvCxnSpPr>
          <p:spPr>
            <a:xfrm>
              <a:off x="922154" y="1334977"/>
              <a:ext cx="7252635" cy="0"/>
            </a:xfrm>
            <a:prstGeom prst="straightConnector1">
              <a:avLst/>
            </a:prstGeom>
            <a:ln w="19050" cmpd="sng">
              <a:solidFill>
                <a:srgbClr val="FFFF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299535" y="1352390"/>
              <a:ext cx="793582" cy="307777"/>
            </a:xfrm>
            <a:prstGeom prst="rect">
              <a:avLst/>
            </a:prstGeom>
            <a:noFill/>
          </p:spPr>
          <p:txBody>
            <a:bodyPr wrap="none" rtlCol="0">
              <a:spAutoFit/>
            </a:bodyPr>
            <a:lstStyle/>
            <a:p>
              <a:r>
                <a:rPr lang="en-US" sz="1400" b="1" dirty="0" smtClean="0">
                  <a:solidFill>
                    <a:srgbClr val="FFFF00"/>
                  </a:solidFill>
                  <a:latin typeface="Arial"/>
                  <a:cs typeface="Arial"/>
                </a:rPr>
                <a:t>340 km</a:t>
              </a:r>
              <a:endParaRPr lang="en-US" sz="1400" b="1" dirty="0">
                <a:solidFill>
                  <a:srgbClr val="FFFF00"/>
                </a:solidFill>
                <a:latin typeface="Arial"/>
                <a:cs typeface="Arial"/>
              </a:endParaRPr>
            </a:p>
          </p:txBody>
        </p:sp>
      </p:grpSp>
      <p:sp>
        <p:nvSpPr>
          <p:cNvPr id="8" name="Slide Number Placeholder 7"/>
          <p:cNvSpPr>
            <a:spLocks noGrp="1"/>
          </p:cNvSpPr>
          <p:nvPr>
            <p:ph type="sldNum" sz="quarter" idx="12"/>
          </p:nvPr>
        </p:nvSpPr>
        <p:spPr/>
        <p:txBody>
          <a:bodyPr/>
          <a:lstStyle/>
          <a:p>
            <a:fld id="{9512D3F0-1D1B-AB4A-A88C-3963E7D75F0D}" type="slidenum">
              <a:rPr lang="en-US" smtClean="0"/>
              <a:t>33</a:t>
            </a:fld>
            <a:endParaRPr lang="en-US" dirty="0"/>
          </a:p>
        </p:txBody>
      </p:sp>
    </p:spTree>
    <p:extLst>
      <p:ext uri="{BB962C8B-B14F-4D97-AF65-F5344CB8AC3E}">
        <p14:creationId xmlns:p14="http://schemas.microsoft.com/office/powerpoint/2010/main" val="36304001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8689" y="216513"/>
            <a:ext cx="8345874" cy="486076"/>
          </a:xfrm>
        </p:spPr>
        <p:txBody>
          <a:bodyPr>
            <a:noAutofit/>
          </a:bodyPr>
          <a:lstStyle/>
          <a:p>
            <a:r>
              <a:rPr lang="en-US" dirty="0" smtClean="0"/>
              <a:t>Antarctic Blizzard – Red-band Animation</a:t>
            </a:r>
            <a:endParaRPr lang="en-US" dirty="0"/>
          </a:p>
        </p:txBody>
      </p:sp>
      <p:pic>
        <p:nvPicPr>
          <p:cNvPr id="3" name="MINX_O38671_5fps_6.0Mbit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4279" y="929304"/>
            <a:ext cx="7690728" cy="5363482"/>
          </a:xfrm>
          <a:prstGeom prst="rect">
            <a:avLst/>
          </a:prstGeom>
          <a:ln w="12700">
            <a:solidFill>
              <a:schemeClr val="tx1"/>
            </a:solidFill>
          </a:ln>
        </p:spPr>
      </p:pic>
      <p:sp>
        <p:nvSpPr>
          <p:cNvPr id="6" name="Slide Number Placeholder 5"/>
          <p:cNvSpPr>
            <a:spLocks noGrp="1"/>
          </p:cNvSpPr>
          <p:nvPr>
            <p:ph type="sldNum" sz="quarter" idx="12"/>
          </p:nvPr>
        </p:nvSpPr>
        <p:spPr/>
        <p:txBody>
          <a:bodyPr/>
          <a:lstStyle/>
          <a:p>
            <a:fld id="{9512D3F0-1D1B-AB4A-A88C-3963E7D75F0D}" type="slidenum">
              <a:rPr lang="en-US" smtClean="0"/>
              <a:t>34</a:t>
            </a:fld>
            <a:endParaRPr lang="en-US" dirty="0"/>
          </a:p>
        </p:txBody>
      </p:sp>
      <p:sp>
        <p:nvSpPr>
          <p:cNvPr id="5" name="TextBox 4"/>
          <p:cNvSpPr txBox="1"/>
          <p:nvPr/>
        </p:nvSpPr>
        <p:spPr>
          <a:xfrm>
            <a:off x="647585" y="6519446"/>
            <a:ext cx="5092661" cy="338554"/>
          </a:xfrm>
          <a:prstGeom prst="rect">
            <a:avLst/>
          </a:prstGeom>
          <a:noFill/>
        </p:spPr>
        <p:txBody>
          <a:bodyPr wrap="square" rtlCol="0">
            <a:spAutoFit/>
          </a:bodyPr>
          <a:lstStyle/>
          <a:p>
            <a:pPr algn="ctr"/>
            <a:r>
              <a:rPr lang="en-US" sz="1600" b="1" dirty="0" smtClean="0">
                <a:solidFill>
                  <a:srgbClr val="000090"/>
                </a:solidFill>
                <a:latin typeface="Arial"/>
                <a:cs typeface="Arial"/>
              </a:rPr>
              <a:t>Hover over window then click arrow to start movie</a:t>
            </a:r>
            <a:endParaRPr lang="en-US" sz="1600" b="1" dirty="0">
              <a:solidFill>
                <a:srgbClr val="000090"/>
              </a:solidFill>
              <a:latin typeface="Arial"/>
              <a:cs typeface="Arial"/>
            </a:endParaRPr>
          </a:p>
        </p:txBody>
      </p:sp>
    </p:spTree>
    <p:extLst>
      <p:ext uri="{BB962C8B-B14F-4D97-AF65-F5344CB8AC3E}">
        <p14:creationId xmlns:p14="http://schemas.microsoft.com/office/powerpoint/2010/main" val="179725428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repeatCount="indefinite" fill="hold" display="0">
                  <p:stCondLst>
                    <p:cond delay="indefinite"/>
                  </p:stCondLst>
                </p:cTn>
                <p:tgtEl>
                  <p:spTgt spid="3"/>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995" y="356688"/>
            <a:ext cx="8485437" cy="408743"/>
          </a:xfrm>
        </p:spPr>
        <p:txBody>
          <a:bodyPr>
            <a:noAutofit/>
          </a:bodyPr>
          <a:lstStyle/>
          <a:p>
            <a:r>
              <a:rPr lang="en-US" dirty="0" smtClean="0"/>
              <a:t>Antarctic Blowing Snow - Height/Wind Retrievals</a:t>
            </a:r>
            <a:endParaRPr lang="en-US" dirty="0"/>
          </a:p>
        </p:txBody>
      </p:sp>
      <p:grpSp>
        <p:nvGrpSpPr>
          <p:cNvPr id="8" name="Group 7"/>
          <p:cNvGrpSpPr/>
          <p:nvPr/>
        </p:nvGrpSpPr>
        <p:grpSpPr>
          <a:xfrm>
            <a:off x="387653" y="1037935"/>
            <a:ext cx="8392297" cy="5356992"/>
            <a:chOff x="387653" y="1037935"/>
            <a:chExt cx="8392297" cy="5356992"/>
          </a:xfrm>
        </p:grpSpPr>
        <p:pic>
          <p:nvPicPr>
            <p:cNvPr id="3" name="Picture 2" descr="MINX_O38671_An.ti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7986" y="1037935"/>
              <a:ext cx="2993460" cy="2744005"/>
            </a:xfrm>
            <a:prstGeom prst="rect">
              <a:avLst/>
            </a:prstGeom>
            <a:ln w="12700">
              <a:solidFill>
                <a:schemeClr val="tx1"/>
              </a:solidFill>
            </a:ln>
          </p:spPr>
        </p:pic>
        <p:pic>
          <p:nvPicPr>
            <p:cNvPr id="4" name="Picture 3" descr="O38671-B152-WPWR2_HtWindPlo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4742" y="2525513"/>
              <a:ext cx="2975208" cy="3867771"/>
            </a:xfrm>
            <a:prstGeom prst="rect">
              <a:avLst/>
            </a:prstGeom>
            <a:ln w="12700">
              <a:solidFill>
                <a:schemeClr val="tx1"/>
              </a:solidFill>
            </a:ln>
          </p:spPr>
        </p:pic>
        <p:pic>
          <p:nvPicPr>
            <p:cNvPr id="5" name="Picture 4" descr="O38671-B151-WPWR1_HtWindPlo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653" y="2527677"/>
              <a:ext cx="2891090" cy="3867250"/>
            </a:xfrm>
            <a:prstGeom prst="rect">
              <a:avLst/>
            </a:prstGeom>
            <a:ln w="12700">
              <a:solidFill>
                <a:schemeClr val="tx1"/>
              </a:solidFill>
            </a:ln>
          </p:spPr>
        </p:pic>
        <p:sp>
          <p:nvSpPr>
            <p:cNvPr id="6" name="TextBox 5"/>
            <p:cNvSpPr txBox="1"/>
            <p:nvPr/>
          </p:nvSpPr>
          <p:spPr>
            <a:xfrm>
              <a:off x="3487937" y="4115017"/>
              <a:ext cx="2159805" cy="1169551"/>
            </a:xfrm>
            <a:prstGeom prst="rect">
              <a:avLst/>
            </a:prstGeom>
            <a:noFill/>
          </p:spPr>
          <p:txBody>
            <a:bodyPr wrap="square" rtlCol="0">
              <a:spAutoFit/>
            </a:bodyPr>
            <a:lstStyle/>
            <a:p>
              <a:r>
                <a:rPr lang="en-US" sz="1400" b="1" dirty="0" smtClean="0">
                  <a:solidFill>
                    <a:srgbClr val="FF0000"/>
                  </a:solidFill>
                  <a:latin typeface="Arial"/>
                  <a:cs typeface="Arial"/>
                </a:rPr>
                <a:t>When snow remains  near the surface, wind speeds </a:t>
              </a:r>
              <a:r>
                <a:rPr lang="en-US" sz="1400" b="1" dirty="0">
                  <a:solidFill>
                    <a:srgbClr val="FF0000"/>
                  </a:solidFill>
                  <a:latin typeface="Arial"/>
                  <a:cs typeface="Arial"/>
                </a:rPr>
                <a:t>are low due to transport by </a:t>
              </a:r>
              <a:r>
                <a:rPr lang="en-US" sz="1400" b="1" dirty="0" smtClean="0">
                  <a:solidFill>
                    <a:srgbClr val="FF0000"/>
                  </a:solidFill>
                  <a:latin typeface="Arial"/>
                  <a:cs typeface="Arial"/>
                </a:rPr>
                <a:t>saltation                    (&lt; 8 </a:t>
              </a:r>
              <a:r>
                <a:rPr lang="en-US" sz="1400" b="1" dirty="0">
                  <a:solidFill>
                    <a:srgbClr val="FF0000"/>
                  </a:solidFill>
                  <a:latin typeface="Arial"/>
                  <a:cs typeface="Arial"/>
                </a:rPr>
                <a:t>m/</a:t>
              </a:r>
              <a:r>
                <a:rPr lang="en-US" sz="1400" b="1" dirty="0" smtClean="0">
                  <a:solidFill>
                    <a:srgbClr val="FF0000"/>
                  </a:solidFill>
                  <a:latin typeface="Arial"/>
                  <a:cs typeface="Arial"/>
                </a:rPr>
                <a:t>sec ~= 30 km/hr)</a:t>
              </a:r>
              <a:endParaRPr lang="en-US" sz="1400" b="1" dirty="0">
                <a:solidFill>
                  <a:srgbClr val="FF0000"/>
                </a:solidFill>
                <a:latin typeface="Arial"/>
                <a:cs typeface="Arial"/>
              </a:endParaRPr>
            </a:p>
          </p:txBody>
        </p:sp>
        <p:sp>
          <p:nvSpPr>
            <p:cNvPr id="7" name="TextBox 6"/>
            <p:cNvSpPr txBox="1"/>
            <p:nvPr/>
          </p:nvSpPr>
          <p:spPr>
            <a:xfrm>
              <a:off x="3413943" y="5502042"/>
              <a:ext cx="2258222" cy="738664"/>
            </a:xfrm>
            <a:prstGeom prst="rect">
              <a:avLst/>
            </a:prstGeom>
            <a:noFill/>
          </p:spPr>
          <p:txBody>
            <a:bodyPr wrap="square" rtlCol="0">
              <a:spAutoFit/>
            </a:bodyPr>
            <a:lstStyle/>
            <a:p>
              <a:r>
                <a:rPr lang="en-US" sz="1400" b="1" dirty="0" smtClean="0">
                  <a:solidFill>
                    <a:srgbClr val="FF0000"/>
                  </a:solidFill>
                  <a:latin typeface="Arial"/>
                  <a:cs typeface="Arial"/>
                </a:rPr>
                <a:t>When snow is airborne, wind speeds are higher  (</a:t>
              </a:r>
              <a:r>
                <a:rPr lang="en-US" sz="1400" b="1" dirty="0">
                  <a:solidFill>
                    <a:srgbClr val="FF0000"/>
                  </a:solidFill>
                  <a:latin typeface="Arial"/>
                  <a:cs typeface="Arial"/>
                </a:rPr>
                <a:t>~ 22 m/</a:t>
              </a:r>
              <a:r>
                <a:rPr lang="en-US" sz="1400" b="1" dirty="0" smtClean="0">
                  <a:solidFill>
                    <a:srgbClr val="FF0000"/>
                  </a:solidFill>
                  <a:latin typeface="Arial"/>
                  <a:cs typeface="Arial"/>
                </a:rPr>
                <a:t>sec ~= 80 km/hr)</a:t>
              </a:r>
              <a:endParaRPr lang="en-US" sz="1400" b="1" dirty="0">
                <a:solidFill>
                  <a:srgbClr val="FF0000"/>
                </a:solidFill>
                <a:latin typeface="Arial"/>
                <a:cs typeface="Arial"/>
              </a:endParaRPr>
            </a:p>
          </p:txBody>
        </p:sp>
        <p:cxnSp>
          <p:nvCxnSpPr>
            <p:cNvPr id="9" name="Straight Arrow Connector 8"/>
            <p:cNvCxnSpPr/>
            <p:nvPr/>
          </p:nvCxnSpPr>
          <p:spPr>
            <a:xfrm flipV="1">
              <a:off x="5556157" y="5867383"/>
              <a:ext cx="2320154" cy="4884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flipV="1">
              <a:off x="1740115" y="5592636"/>
              <a:ext cx="1673828" cy="27873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1"/>
            </p:cNvCxnSpPr>
            <p:nvPr/>
          </p:nvCxnSpPr>
          <p:spPr>
            <a:xfrm flipH="1">
              <a:off x="2478901" y="4699793"/>
              <a:ext cx="1009036" cy="55704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479415" y="4632106"/>
              <a:ext cx="1108600" cy="72241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50553" y="1245231"/>
              <a:ext cx="1941575" cy="738664"/>
            </a:xfrm>
            <a:prstGeom prst="rect">
              <a:avLst/>
            </a:prstGeom>
            <a:noFill/>
          </p:spPr>
          <p:txBody>
            <a:bodyPr wrap="square" rtlCol="0">
              <a:spAutoFit/>
            </a:bodyPr>
            <a:lstStyle/>
            <a:p>
              <a:pPr algn="ctr"/>
              <a:r>
                <a:rPr lang="en-US" sz="1400" b="1" dirty="0" smtClean="0">
                  <a:latin typeface="Arial"/>
                  <a:cs typeface="Arial"/>
                </a:rPr>
                <a:t> </a:t>
              </a:r>
              <a:r>
                <a:rPr lang="en-US" sz="1400" b="1" dirty="0" smtClean="0">
                  <a:solidFill>
                    <a:srgbClr val="FF0000"/>
                  </a:solidFill>
                  <a:latin typeface="Arial"/>
                  <a:cs typeface="Arial"/>
                </a:rPr>
                <a:t>Snow drops 2 km, and is confined to glacial ridges</a:t>
              </a:r>
              <a:endParaRPr lang="en-US" sz="1400" b="1" dirty="0">
                <a:solidFill>
                  <a:srgbClr val="FF0000"/>
                </a:solidFill>
                <a:latin typeface="Arial"/>
                <a:cs typeface="Arial"/>
              </a:endParaRPr>
            </a:p>
          </p:txBody>
        </p:sp>
        <p:sp>
          <p:nvSpPr>
            <p:cNvPr id="24" name="TextBox 23"/>
            <p:cNvSpPr txBox="1"/>
            <p:nvPr/>
          </p:nvSpPr>
          <p:spPr>
            <a:xfrm>
              <a:off x="6408006" y="1140528"/>
              <a:ext cx="2158246" cy="954107"/>
            </a:xfrm>
            <a:prstGeom prst="rect">
              <a:avLst/>
            </a:prstGeom>
            <a:noFill/>
          </p:spPr>
          <p:txBody>
            <a:bodyPr wrap="square" rtlCol="0">
              <a:spAutoFit/>
            </a:bodyPr>
            <a:lstStyle/>
            <a:p>
              <a:pPr algn="ctr"/>
              <a:r>
                <a:rPr lang="en-US" sz="1400" b="1" dirty="0" smtClean="0">
                  <a:solidFill>
                    <a:srgbClr val="FF0000"/>
                  </a:solidFill>
                  <a:latin typeface="Arial"/>
                  <a:cs typeface="Arial"/>
                </a:rPr>
                <a:t>Snow drops 1 km, is diverted by mountain, and becomes airborne over David Glacier</a:t>
              </a:r>
              <a:endParaRPr lang="en-US" sz="1400" b="1" dirty="0">
                <a:solidFill>
                  <a:srgbClr val="FF0000"/>
                </a:solidFill>
                <a:latin typeface="Arial"/>
                <a:cs typeface="Arial"/>
              </a:endParaRPr>
            </a:p>
          </p:txBody>
        </p:sp>
        <p:cxnSp>
          <p:nvCxnSpPr>
            <p:cNvPr id="25" name="Straight Arrow Connector 24"/>
            <p:cNvCxnSpPr>
              <a:endCxn id="4" idx="0"/>
            </p:cNvCxnSpPr>
            <p:nvPr/>
          </p:nvCxnSpPr>
          <p:spPr>
            <a:xfrm>
              <a:off x="7290167" y="2081975"/>
              <a:ext cx="2179" cy="44353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366882" y="1856071"/>
              <a:ext cx="1166183" cy="138594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3" idx="2"/>
            </p:cNvCxnSpPr>
            <p:nvPr/>
          </p:nvCxnSpPr>
          <p:spPr>
            <a:xfrm flipH="1">
              <a:off x="1715693" y="1983895"/>
              <a:ext cx="5648" cy="53767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613226" y="1648484"/>
              <a:ext cx="1329424" cy="338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9512D3F0-1D1B-AB4A-A88C-3963E7D75F0D}" type="slidenum">
              <a:rPr lang="en-US" smtClean="0"/>
              <a:t>35</a:t>
            </a:fld>
            <a:endParaRPr lang="en-US" dirty="0"/>
          </a:p>
        </p:txBody>
      </p:sp>
    </p:spTree>
    <p:extLst>
      <p:ext uri="{BB962C8B-B14F-4D97-AF65-F5344CB8AC3E}">
        <p14:creationId xmlns:p14="http://schemas.microsoft.com/office/powerpoint/2010/main" val="404685148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063" y="456210"/>
            <a:ext cx="7772400" cy="381000"/>
          </a:xfrm>
          <a:effectLst/>
        </p:spPr>
        <p:txBody>
          <a:bodyPr>
            <a:normAutofit fontScale="90000"/>
          </a:bodyPr>
          <a:lstStyle/>
          <a:p>
            <a:r>
              <a:rPr lang="en-US" u="none" dirty="0" smtClean="0"/>
              <a:t>References</a:t>
            </a:r>
            <a:endParaRPr lang="en-US" u="none" dirty="0"/>
          </a:p>
        </p:txBody>
      </p:sp>
      <p:sp>
        <p:nvSpPr>
          <p:cNvPr id="3" name="Content Placeholder 2"/>
          <p:cNvSpPr>
            <a:spLocks noGrp="1"/>
          </p:cNvSpPr>
          <p:nvPr>
            <p:ph idx="1"/>
          </p:nvPr>
        </p:nvSpPr>
        <p:spPr>
          <a:xfrm>
            <a:off x="533399" y="1123542"/>
            <a:ext cx="8282941" cy="5211172"/>
          </a:xfrm>
          <a:effectLst/>
        </p:spPr>
        <p:txBody>
          <a:bodyPr>
            <a:normAutofit fontScale="92500" lnSpcReduction="20000"/>
          </a:bodyPr>
          <a:lstStyle/>
          <a:p>
            <a:r>
              <a:rPr lang="en-US" sz="1600" dirty="0" smtClean="0">
                <a:latin typeface="+mj-lt"/>
                <a:cs typeface="Arial"/>
              </a:rPr>
              <a:t>Kahn et al., (2008). “Wildfire smoke injection heights: Two perspectives from space”, Geophys. Res. Lett., 35, L04809, doi: 10.1029/2007GL032165.</a:t>
            </a:r>
          </a:p>
          <a:p>
            <a:r>
              <a:rPr lang="en-US" sz="1600" dirty="0">
                <a:latin typeface="+mj-lt"/>
              </a:rPr>
              <a:t>Kahn, R.A., and J.A. Limbacher, 2012. Eyjafjalljökull Volcano Plume Particle-Type Characterization from Space-Based Multi-angle Imaging. Atmosph. Chem. Phys. 12, 9459–9477, doi:10.5194/acp-12-9459-2012.</a:t>
            </a:r>
          </a:p>
          <a:p>
            <a:r>
              <a:rPr lang="en-US" sz="1600" dirty="0" smtClean="0">
                <a:latin typeface="+mj-lt"/>
              </a:rPr>
              <a:t>Mims</a:t>
            </a:r>
            <a:r>
              <a:rPr lang="en-US" sz="1600" dirty="0">
                <a:latin typeface="+mj-lt"/>
              </a:rPr>
              <a:t>, S.R., R.A. Kahn, C.M. Moroney, B.J. Gaitley, D.L. Nelson, and M.J. Garay, 2009.  MISR Stereo-heights of grassland fire smoke plumes in Australia. IEEE Trans. Geosci. Remt. Sens. 48, 25-35</a:t>
            </a:r>
            <a:r>
              <a:rPr lang="en-US" sz="1600" dirty="0" smtClean="0">
                <a:latin typeface="+mj-lt"/>
              </a:rPr>
              <a:t>.</a:t>
            </a:r>
            <a:endParaRPr lang="en-US" sz="1600" dirty="0">
              <a:latin typeface="+mj-lt"/>
            </a:endParaRPr>
          </a:p>
          <a:p>
            <a:r>
              <a:rPr lang="en-US" sz="1600" dirty="0">
                <a:latin typeface="+mj-lt"/>
              </a:rPr>
              <a:t>Nelson, D.L., M.J. Garay, R.A. Kahn, and B.A. Dunst, 2013.  Stereoscopic Height and Wind Retrievals for Aerosol Plumes with the MISR INteractive eXplorer (MINX). Remt. Sensing 5, 4593-4628; doi:10.3390/rs5094593.</a:t>
            </a:r>
          </a:p>
          <a:p>
            <a:r>
              <a:rPr lang="en-US" sz="1600" dirty="0" smtClean="0">
                <a:solidFill>
                  <a:srgbClr val="69360B"/>
                </a:solidFill>
                <a:latin typeface="+mj-lt"/>
                <a:cs typeface="Arial"/>
              </a:rPr>
              <a:t>MISR </a:t>
            </a:r>
            <a:r>
              <a:rPr lang="en-US" sz="1600" dirty="0">
                <a:solidFill>
                  <a:srgbClr val="69360B"/>
                </a:solidFill>
                <a:latin typeface="+mj-lt"/>
                <a:cs typeface="Arial"/>
              </a:rPr>
              <a:t>Plume Height Project </a:t>
            </a:r>
            <a:r>
              <a:rPr lang="en-US" sz="1600" dirty="0" smtClean="0">
                <a:solidFill>
                  <a:srgbClr val="69360B"/>
                </a:solidFill>
                <a:latin typeface="+mj-lt"/>
                <a:cs typeface="Arial"/>
              </a:rPr>
              <a:t>websites (the older website will be retired after data have been converted to the newer website’s format) </a:t>
            </a:r>
            <a:r>
              <a:rPr lang="en-US" sz="1600" b="1" dirty="0">
                <a:solidFill>
                  <a:srgbClr val="69360B"/>
                </a:solidFill>
                <a:latin typeface="+mj-lt"/>
                <a:cs typeface="Arial"/>
              </a:rPr>
              <a:t>-  </a:t>
            </a:r>
            <a:endParaRPr lang="en-US" sz="1600" b="1" dirty="0" smtClean="0">
              <a:solidFill>
                <a:srgbClr val="69360B"/>
              </a:solidFill>
              <a:latin typeface="+mj-lt"/>
              <a:cs typeface="Arial"/>
            </a:endParaRPr>
          </a:p>
          <a:p>
            <a:pPr marL="0" indent="0">
              <a:buNone/>
            </a:pPr>
            <a:r>
              <a:rPr lang="en-US" sz="1600" b="1" dirty="0">
                <a:solidFill>
                  <a:srgbClr val="69360B"/>
                </a:solidFill>
                <a:latin typeface="+mj-lt"/>
                <a:cs typeface="Arial"/>
              </a:rPr>
              <a:t> </a:t>
            </a:r>
            <a:r>
              <a:rPr lang="en-US" sz="1600" b="1" dirty="0" smtClean="0">
                <a:solidFill>
                  <a:srgbClr val="69360B"/>
                </a:solidFill>
                <a:latin typeface="+mj-lt"/>
                <a:cs typeface="Arial"/>
              </a:rPr>
              <a:t>     </a:t>
            </a:r>
            <a:r>
              <a:rPr lang="en-US" sz="1600" dirty="0" smtClean="0">
                <a:solidFill>
                  <a:srgbClr val="69360B"/>
                </a:solidFill>
                <a:latin typeface="+mj-lt"/>
                <a:cs typeface="Arial"/>
              </a:rPr>
              <a:t>older data:  </a:t>
            </a:r>
            <a:r>
              <a:rPr lang="en-US" sz="1600" dirty="0" smtClean="0">
                <a:solidFill>
                  <a:srgbClr val="0000FF"/>
                </a:solidFill>
                <a:latin typeface="+mj-lt"/>
                <a:cs typeface="Arial"/>
                <a:hlinkClick r:id="rId3"/>
              </a:rPr>
              <a:t>http</a:t>
            </a:r>
            <a:r>
              <a:rPr lang="en-US" sz="1600" dirty="0">
                <a:solidFill>
                  <a:srgbClr val="0000FF"/>
                </a:solidFill>
                <a:latin typeface="+mj-lt"/>
                <a:cs typeface="Arial"/>
                <a:hlinkClick r:id="rId3"/>
              </a:rPr>
              <a:t>://www-misr.jpl.nasa.gov/getData/accessData/MisrMinxPlumes</a:t>
            </a:r>
            <a:r>
              <a:rPr lang="en-US" sz="1600" dirty="0" smtClean="0">
                <a:solidFill>
                  <a:srgbClr val="0000FF"/>
                </a:solidFill>
                <a:latin typeface="+mj-lt"/>
                <a:cs typeface="Arial"/>
                <a:hlinkClick r:id="rId3"/>
              </a:rPr>
              <a:t>/</a:t>
            </a:r>
            <a:endParaRPr lang="en-US" sz="1600" dirty="0" smtClean="0">
              <a:solidFill>
                <a:srgbClr val="0000FF"/>
              </a:solidFill>
              <a:latin typeface="+mj-lt"/>
              <a:cs typeface="Arial"/>
            </a:endParaRPr>
          </a:p>
          <a:p>
            <a:pPr marL="0" indent="0">
              <a:buNone/>
            </a:pPr>
            <a:r>
              <a:rPr lang="en-US" sz="1600" dirty="0">
                <a:solidFill>
                  <a:srgbClr val="0000FF"/>
                </a:solidFill>
                <a:latin typeface="+mj-lt"/>
                <a:cs typeface="Arial"/>
              </a:rPr>
              <a:t> </a:t>
            </a:r>
            <a:r>
              <a:rPr lang="en-US" sz="1600" dirty="0" smtClean="0">
                <a:solidFill>
                  <a:srgbClr val="0000FF"/>
                </a:solidFill>
                <a:latin typeface="+mj-lt"/>
                <a:cs typeface="Arial"/>
              </a:rPr>
              <a:t>     </a:t>
            </a:r>
            <a:r>
              <a:rPr lang="en-US" sz="1600" dirty="0" smtClean="0">
                <a:latin typeface="+mj-lt"/>
                <a:cs typeface="Arial"/>
              </a:rPr>
              <a:t>newer data:  </a:t>
            </a:r>
            <a:r>
              <a:rPr lang="en-US" sz="1600" dirty="0">
                <a:solidFill>
                  <a:srgbClr val="0000FF"/>
                </a:solidFill>
                <a:cs typeface="Arial"/>
                <a:hlinkClick r:id="rId3"/>
              </a:rPr>
              <a:t>http://www-misr.jpl.nasa.gov/getData/accessData/</a:t>
            </a:r>
            <a:r>
              <a:rPr lang="en-US" sz="1600" dirty="0" smtClean="0">
                <a:solidFill>
                  <a:srgbClr val="0000FF"/>
                </a:solidFill>
                <a:cs typeface="Arial"/>
                <a:hlinkClick r:id="rId3"/>
              </a:rPr>
              <a:t>MisrMinxPlumes2/</a:t>
            </a:r>
            <a:endParaRPr lang="en-US" sz="1600" dirty="0">
              <a:latin typeface="+mj-lt"/>
              <a:cs typeface="Arial"/>
            </a:endParaRPr>
          </a:p>
          <a:p>
            <a:r>
              <a:rPr lang="en-US" sz="1600" dirty="0">
                <a:latin typeface="+mj-lt"/>
              </a:rPr>
              <a:t>Scollo, S. R.A. Kahn, D.L. Nelson, M. Coltelli, D.J. Diner, M.J. Garay, and V.J. Realmuto, 2012. MISR observations of Etna volcanic plumes. J. Geophys. Res. 117, D06210, doi:10.1029/2011JD016625.</a:t>
            </a:r>
          </a:p>
          <a:p>
            <a:r>
              <a:rPr lang="en-US" sz="1600" dirty="0" smtClean="0">
                <a:latin typeface="+mj-lt"/>
              </a:rPr>
              <a:t>Val </a:t>
            </a:r>
            <a:r>
              <a:rPr lang="en-US" sz="1600" dirty="0">
                <a:latin typeface="+mj-lt"/>
              </a:rPr>
              <a:t>Martin, M., R.A. Kahn, J.A. Logan, R. Paugam, M. Wooster, and C. Ichoku, 2012. Space-based observations constraints for 1-D plume-rise models. J. Geophys. Res. 117, D22204, doi:10.1029/2012JD018370</a:t>
            </a:r>
            <a:r>
              <a:rPr lang="en-US" sz="1600" dirty="0" smtClean="0">
                <a:latin typeface="+mj-lt"/>
              </a:rPr>
              <a:t>.</a:t>
            </a:r>
            <a:endParaRPr lang="en-US" sz="1600" dirty="0">
              <a:latin typeface="+mj-lt"/>
            </a:endParaRPr>
          </a:p>
          <a:p>
            <a:r>
              <a:rPr lang="en-US" sz="1600" dirty="0" smtClean="0">
                <a:latin typeface="+mj-lt"/>
              </a:rPr>
              <a:t>Val </a:t>
            </a:r>
            <a:r>
              <a:rPr lang="en-US" sz="1600" dirty="0">
                <a:latin typeface="+mj-lt"/>
              </a:rPr>
              <a:t>Martin, M., J.A. Logan, R.A. Kahn, F-Y. Leung, D. Nelson, and D. Diner, 2010. Fire smoke injection heights over North America constrained from the Terra Multi-angle Imaging SpectroRadiometer. Atm. Chem. Phys. 10, 1491-1510.</a:t>
            </a:r>
          </a:p>
          <a:p>
            <a:r>
              <a:rPr lang="en-US" sz="1600" dirty="0">
                <a:latin typeface="+mj-lt"/>
                <a:cs typeface="Arial"/>
              </a:rPr>
              <a:t>Val Martin, M., et al, 2009. “Vertical Transport of Wildfire Smoke over North America: Merging Satellite Observations and Models”, presentation to European Geosciences Union</a:t>
            </a:r>
            <a:r>
              <a:rPr lang="en-US" sz="1600" dirty="0" smtClean="0">
                <a:latin typeface="Arial"/>
                <a:cs typeface="Arial"/>
              </a:rPr>
              <a:t>.</a:t>
            </a:r>
            <a:endParaRPr lang="en-US" sz="1600" dirty="0">
              <a:latin typeface="Arial"/>
              <a:cs typeface="Arial"/>
            </a:endParaRPr>
          </a:p>
        </p:txBody>
      </p:sp>
      <p:sp>
        <p:nvSpPr>
          <p:cNvPr id="6" name="Slide Number Placeholder 5"/>
          <p:cNvSpPr>
            <a:spLocks noGrp="1"/>
          </p:cNvSpPr>
          <p:nvPr>
            <p:ph type="sldNum" sz="quarter" idx="12"/>
          </p:nvPr>
        </p:nvSpPr>
        <p:spPr>
          <a:xfrm>
            <a:off x="6553200" y="6356350"/>
            <a:ext cx="2133600" cy="365125"/>
          </a:xfrm>
        </p:spPr>
        <p:txBody>
          <a:bodyPr/>
          <a:lstStyle/>
          <a:p>
            <a:fld id="{9512D3F0-1D1B-AB4A-A88C-3963E7D75F0D}" type="slidenum">
              <a:rPr lang="en-US" smtClean="0"/>
              <a:t>36</a:t>
            </a:fld>
            <a:endParaRPr lang="en-US" dirty="0"/>
          </a:p>
        </p:txBody>
      </p:sp>
    </p:spTree>
    <p:extLst>
      <p:ext uri="{BB962C8B-B14F-4D97-AF65-F5344CB8AC3E}">
        <p14:creationId xmlns:p14="http://schemas.microsoft.com/office/powerpoint/2010/main" val="5173817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A67DFD3D-EDBA-EC4D-901A-B80ABB134C03}" type="slidenum">
              <a:rPr lang="en-US" smtClean="0"/>
              <a:pPr>
                <a:defRPr/>
              </a:pPr>
              <a:t>4</a:t>
            </a:fld>
            <a:endParaRPr lang="en-US" dirty="0"/>
          </a:p>
        </p:txBody>
      </p:sp>
      <p:pic>
        <p:nvPicPr>
          <p:cNvPr id="5" name="Picture 4" descr="MariaScienceReason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456066"/>
          </a:xfrm>
          <a:prstGeom prst="rect">
            <a:avLst/>
          </a:prstGeom>
        </p:spPr>
      </p:pic>
      <p:sp>
        <p:nvSpPr>
          <p:cNvPr id="6" name="Rectangle 5"/>
          <p:cNvSpPr/>
          <p:nvPr/>
        </p:nvSpPr>
        <p:spPr bwMode="auto">
          <a:xfrm>
            <a:off x="1" y="6434110"/>
            <a:ext cx="9144000" cy="423890"/>
          </a:xfrm>
          <a:prstGeom prst="rect">
            <a:avLst/>
          </a:prstGeom>
          <a:solidFill>
            <a:srgbClr val="FBFFF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7" name="TextBox 6"/>
          <p:cNvSpPr txBox="1"/>
          <p:nvPr/>
        </p:nvSpPr>
        <p:spPr>
          <a:xfrm>
            <a:off x="3298848" y="6434110"/>
            <a:ext cx="2769308" cy="338554"/>
          </a:xfrm>
          <a:prstGeom prst="rect">
            <a:avLst/>
          </a:prstGeom>
          <a:noFill/>
        </p:spPr>
        <p:txBody>
          <a:bodyPr wrap="none" rtlCol="0">
            <a:spAutoFit/>
          </a:bodyPr>
          <a:lstStyle/>
          <a:p>
            <a:r>
              <a:rPr lang="en-US" sz="1600" dirty="0" smtClean="0">
                <a:solidFill>
                  <a:srgbClr val="000090"/>
                </a:solidFill>
              </a:rPr>
              <a:t>Courtesy of Maria Val Martin</a:t>
            </a:r>
            <a:endParaRPr lang="en-US" sz="1600" dirty="0">
              <a:solidFill>
                <a:srgbClr val="000090"/>
              </a:solidFill>
            </a:endParaRPr>
          </a:p>
        </p:txBody>
      </p:sp>
      <p:sp>
        <p:nvSpPr>
          <p:cNvPr id="8" name="Slide Number Placeholder 5"/>
          <p:cNvSpPr>
            <a:spLocks noGrp="1"/>
          </p:cNvSpPr>
          <p:nvPr>
            <p:ph type="sldNum" sz="quarter" idx="12"/>
          </p:nvPr>
        </p:nvSpPr>
        <p:spPr>
          <a:xfrm>
            <a:off x="6553200" y="6356350"/>
            <a:ext cx="2133600" cy="365125"/>
          </a:xfrm>
        </p:spPr>
        <p:txBody>
          <a:bodyPr/>
          <a:lstStyle/>
          <a:p>
            <a:fld id="{9512D3F0-1D1B-AB4A-A88C-3963E7D75F0D}" type="slidenum">
              <a:rPr lang="en-US" smtClean="0"/>
              <a:t>4</a:t>
            </a:fld>
            <a:endParaRPr lang="en-US" dirty="0"/>
          </a:p>
        </p:txBody>
      </p:sp>
    </p:spTree>
    <p:extLst>
      <p:ext uri="{BB962C8B-B14F-4D97-AF65-F5344CB8AC3E}">
        <p14:creationId xmlns:p14="http://schemas.microsoft.com/office/powerpoint/2010/main" val="11876681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A67DFD3D-EDBA-EC4D-901A-B80ABB134C03}" type="slidenum">
              <a:rPr lang="en-US" smtClean="0"/>
              <a:pPr>
                <a:defRPr/>
              </a:pPr>
              <a:t>5</a:t>
            </a:fld>
            <a:endParaRPr lang="en-US" dirty="0"/>
          </a:p>
        </p:txBody>
      </p:sp>
      <p:pic>
        <p:nvPicPr>
          <p:cNvPr id="5" name="Picture 4" descr="MariaScienceReason3.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460503"/>
          </a:xfrm>
          <a:prstGeom prst="rect">
            <a:avLst/>
          </a:prstGeom>
        </p:spPr>
      </p:pic>
      <p:sp>
        <p:nvSpPr>
          <p:cNvPr id="6" name="Rectangle 5"/>
          <p:cNvSpPr/>
          <p:nvPr/>
        </p:nvSpPr>
        <p:spPr bwMode="auto">
          <a:xfrm>
            <a:off x="0" y="6440557"/>
            <a:ext cx="9144000" cy="417443"/>
          </a:xfrm>
          <a:prstGeom prst="rect">
            <a:avLst/>
          </a:prstGeom>
          <a:solidFill>
            <a:srgbClr val="FBFFFC"/>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7" name="TextBox 6"/>
          <p:cNvSpPr txBox="1"/>
          <p:nvPr/>
        </p:nvSpPr>
        <p:spPr>
          <a:xfrm>
            <a:off x="3257613" y="6417617"/>
            <a:ext cx="2769308" cy="338554"/>
          </a:xfrm>
          <a:prstGeom prst="rect">
            <a:avLst/>
          </a:prstGeom>
          <a:noFill/>
        </p:spPr>
        <p:txBody>
          <a:bodyPr wrap="none" rtlCol="0">
            <a:spAutoFit/>
          </a:bodyPr>
          <a:lstStyle/>
          <a:p>
            <a:r>
              <a:rPr lang="en-US" sz="1600" dirty="0" smtClean="0">
                <a:solidFill>
                  <a:srgbClr val="000090"/>
                </a:solidFill>
              </a:rPr>
              <a:t>Courtesy of Maria Val Martin</a:t>
            </a:r>
            <a:endParaRPr lang="en-US" sz="1600" dirty="0">
              <a:solidFill>
                <a:srgbClr val="000090"/>
              </a:solidFill>
            </a:endParaRPr>
          </a:p>
        </p:txBody>
      </p:sp>
      <p:sp>
        <p:nvSpPr>
          <p:cNvPr id="8" name="Slide Number Placeholder 5"/>
          <p:cNvSpPr>
            <a:spLocks noGrp="1"/>
          </p:cNvSpPr>
          <p:nvPr>
            <p:ph type="sldNum" sz="quarter" idx="12"/>
          </p:nvPr>
        </p:nvSpPr>
        <p:spPr>
          <a:xfrm>
            <a:off x="6553200" y="6356350"/>
            <a:ext cx="2133600" cy="365125"/>
          </a:xfrm>
        </p:spPr>
        <p:txBody>
          <a:bodyPr/>
          <a:lstStyle/>
          <a:p>
            <a:fld id="{9512D3F0-1D1B-AB4A-A88C-3963E7D75F0D}" type="slidenum">
              <a:rPr lang="en-US" smtClean="0"/>
              <a:t>5</a:t>
            </a:fld>
            <a:endParaRPr lang="en-US" dirty="0"/>
          </a:p>
        </p:txBody>
      </p:sp>
    </p:spTree>
    <p:extLst>
      <p:ext uri="{BB962C8B-B14F-4D97-AF65-F5344CB8AC3E}">
        <p14:creationId xmlns:p14="http://schemas.microsoft.com/office/powerpoint/2010/main" val="40886323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31" y="561900"/>
            <a:ext cx="8693727" cy="381000"/>
          </a:xfrm>
          <a:effectLst/>
        </p:spPr>
        <p:txBody>
          <a:bodyPr>
            <a:normAutofit fontScale="90000"/>
          </a:bodyPr>
          <a:lstStyle/>
          <a:p>
            <a:r>
              <a:rPr lang="en-US" sz="3000" dirty="0" smtClean="0"/>
              <a:t>Scientific Motivation for MINX</a:t>
            </a:r>
            <a:endParaRPr lang="en-US" sz="3000" dirty="0"/>
          </a:p>
        </p:txBody>
      </p:sp>
      <p:sp>
        <p:nvSpPr>
          <p:cNvPr id="3" name="Content Placeholder 2"/>
          <p:cNvSpPr>
            <a:spLocks noGrp="1"/>
          </p:cNvSpPr>
          <p:nvPr>
            <p:ph idx="1"/>
          </p:nvPr>
        </p:nvSpPr>
        <p:spPr>
          <a:xfrm>
            <a:off x="595647" y="1193833"/>
            <a:ext cx="7869021" cy="5174391"/>
          </a:xfrm>
          <a:effectLst/>
        </p:spPr>
        <p:txBody>
          <a:bodyPr>
            <a:normAutofit fontScale="85000" lnSpcReduction="10000"/>
          </a:bodyPr>
          <a:lstStyle/>
          <a:p>
            <a:pPr eaLnBrk="1" hangingPunct="1">
              <a:spcBef>
                <a:spcPts val="700"/>
              </a:spcBef>
              <a:defRPr/>
            </a:pPr>
            <a:r>
              <a:rPr lang="en-US" sz="2500" b="1" dirty="0">
                <a:solidFill>
                  <a:srgbClr val="69360B"/>
                </a:solidFill>
                <a:latin typeface="Times New Roman"/>
                <a:cs typeface="Times New Roman"/>
              </a:rPr>
              <a:t>In 2005, the </a:t>
            </a:r>
            <a:r>
              <a:rPr lang="en-US" sz="2500" b="1" dirty="0" smtClean="0">
                <a:solidFill>
                  <a:srgbClr val="69360B"/>
                </a:solidFill>
                <a:latin typeface="Times New Roman"/>
                <a:cs typeface="Times New Roman"/>
              </a:rPr>
              <a:t>EPA (Environmental Protection Agency) </a:t>
            </a:r>
            <a:r>
              <a:rPr lang="en-US" sz="2500" b="1" dirty="0">
                <a:solidFill>
                  <a:srgbClr val="69360B"/>
                </a:solidFill>
                <a:latin typeface="Times New Roman"/>
                <a:cs typeface="Times New Roman"/>
              </a:rPr>
              <a:t>and NASA funded a proposal to develop an </a:t>
            </a:r>
            <a:r>
              <a:rPr lang="en-US" sz="2500" b="1" dirty="0">
                <a:solidFill>
                  <a:srgbClr val="FF0000"/>
                </a:solidFill>
                <a:latin typeface="Times New Roman"/>
                <a:cs typeface="Times New Roman"/>
              </a:rPr>
              <a:t>aerosol injection height climatology </a:t>
            </a:r>
            <a:r>
              <a:rPr lang="en-US" sz="2500" b="1" dirty="0">
                <a:solidFill>
                  <a:srgbClr val="69360B"/>
                </a:solidFill>
                <a:latin typeface="Times New Roman"/>
                <a:cs typeface="Times New Roman"/>
              </a:rPr>
              <a:t>in support of studying forest fires, climate change and air </a:t>
            </a:r>
            <a:r>
              <a:rPr lang="en-US" sz="2500" b="1" dirty="0" smtClean="0">
                <a:solidFill>
                  <a:srgbClr val="69360B"/>
                </a:solidFill>
                <a:latin typeface="Times New Roman"/>
                <a:cs typeface="Times New Roman"/>
              </a:rPr>
              <a:t>quality.</a:t>
            </a:r>
            <a:endParaRPr lang="en-US" sz="2500" b="1" dirty="0">
              <a:solidFill>
                <a:srgbClr val="69360B"/>
              </a:solidFill>
              <a:latin typeface="Times New Roman"/>
              <a:cs typeface="Times New Roman"/>
            </a:endParaRPr>
          </a:p>
          <a:p>
            <a:pPr marL="685800" lvl="1" eaLnBrk="1" hangingPunct="1">
              <a:spcBef>
                <a:spcPts val="500"/>
              </a:spcBef>
              <a:defRPr/>
            </a:pPr>
            <a:r>
              <a:rPr lang="en-US" sz="2100" b="1" dirty="0">
                <a:latin typeface="Times New Roman"/>
                <a:cs typeface="Times New Roman"/>
              </a:rPr>
              <a:t>Team </a:t>
            </a:r>
            <a:r>
              <a:rPr lang="en-US" sz="2100" b="1" dirty="0" smtClean="0">
                <a:latin typeface="Times New Roman"/>
                <a:cs typeface="Times New Roman"/>
              </a:rPr>
              <a:t>scientists included: </a:t>
            </a:r>
            <a:r>
              <a:rPr lang="en-US" sz="2100" b="1" dirty="0">
                <a:solidFill>
                  <a:srgbClr val="69360B"/>
                </a:solidFill>
                <a:latin typeface="Times New Roman"/>
                <a:cs typeface="Times New Roman"/>
              </a:rPr>
              <a:t>Jennifer Logan (</a:t>
            </a:r>
            <a:r>
              <a:rPr lang="en-US" sz="2100" b="1" dirty="0" smtClean="0">
                <a:solidFill>
                  <a:srgbClr val="69360B"/>
                </a:solidFill>
                <a:latin typeface="Times New Roman"/>
                <a:cs typeface="Times New Roman"/>
              </a:rPr>
              <a:t>PI – </a:t>
            </a:r>
            <a:r>
              <a:rPr lang="en-US" sz="2100" b="1" dirty="0" smtClean="0">
                <a:latin typeface="Times New Roman"/>
                <a:cs typeface="Times New Roman"/>
              </a:rPr>
              <a:t>Harvard), </a:t>
            </a:r>
            <a:r>
              <a:rPr lang="en-US" sz="2100" b="1" dirty="0">
                <a:latin typeface="Times New Roman"/>
                <a:cs typeface="Times New Roman"/>
              </a:rPr>
              <a:t>David Diner </a:t>
            </a:r>
            <a:r>
              <a:rPr lang="en-US" sz="2100" b="1" dirty="0" smtClean="0">
                <a:latin typeface="Times New Roman"/>
                <a:cs typeface="Times New Roman"/>
              </a:rPr>
              <a:t>and Dominic Mazzoni (</a:t>
            </a:r>
            <a:r>
              <a:rPr lang="en-US" sz="2100" b="1" dirty="0">
                <a:latin typeface="Times New Roman"/>
                <a:cs typeface="Times New Roman"/>
              </a:rPr>
              <a:t>NASA-JPL</a:t>
            </a:r>
            <a:r>
              <a:rPr lang="en-US" sz="2100" b="1" dirty="0" smtClean="0">
                <a:latin typeface="Times New Roman"/>
                <a:cs typeface="Times New Roman"/>
              </a:rPr>
              <a:t>)</a:t>
            </a:r>
            <a:r>
              <a:rPr lang="en-US" sz="2100" b="1" dirty="0">
                <a:latin typeface="Times New Roman"/>
                <a:cs typeface="Times New Roman"/>
              </a:rPr>
              <a:t>,</a:t>
            </a:r>
            <a:r>
              <a:rPr lang="en-US" sz="2100" b="1" dirty="0" smtClean="0">
                <a:latin typeface="Times New Roman"/>
                <a:cs typeface="Times New Roman"/>
              </a:rPr>
              <a:t> </a:t>
            </a:r>
            <a:r>
              <a:rPr lang="en-US" sz="2100" b="1" dirty="0">
                <a:latin typeface="Times New Roman"/>
                <a:cs typeface="Times New Roman"/>
              </a:rPr>
              <a:t>Ralph Kahn (NASA-GSFC</a:t>
            </a:r>
            <a:r>
              <a:rPr lang="en-US" sz="2100" b="1" dirty="0" smtClean="0">
                <a:latin typeface="Times New Roman"/>
                <a:cs typeface="Times New Roman"/>
              </a:rPr>
              <a:t>)</a:t>
            </a:r>
          </a:p>
          <a:p>
            <a:pPr>
              <a:spcBef>
                <a:spcPts val="900"/>
              </a:spcBef>
            </a:pPr>
            <a:r>
              <a:rPr lang="en-US" sz="2500" b="1" dirty="0" smtClean="0">
                <a:solidFill>
                  <a:srgbClr val="69360B"/>
                </a:solidFill>
                <a:latin typeface="Times New Roman"/>
                <a:cs typeface="Times New Roman"/>
              </a:rPr>
              <a:t>“</a:t>
            </a:r>
            <a:r>
              <a:rPr lang="en-US" sz="2500" b="1" dirty="0">
                <a:solidFill>
                  <a:srgbClr val="69360B"/>
                </a:solidFill>
                <a:latin typeface="Times New Roman"/>
                <a:cs typeface="Times New Roman"/>
              </a:rPr>
              <a:t>The elevation at which aerosols are injected into the atmosphere has a strong influence on how the smoke is dispersed, and is a key input to aerosol transport models.” </a:t>
            </a:r>
            <a:r>
              <a:rPr lang="en-US" sz="2500" b="1" dirty="0" smtClean="0">
                <a:solidFill>
                  <a:srgbClr val="69360B"/>
                </a:solidFill>
                <a:latin typeface="Times New Roman"/>
                <a:cs typeface="Times New Roman"/>
              </a:rPr>
              <a:t>(Kahn</a:t>
            </a:r>
            <a:r>
              <a:rPr lang="en-US" sz="2500" b="1" dirty="0">
                <a:solidFill>
                  <a:srgbClr val="69360B"/>
                </a:solidFill>
                <a:latin typeface="Times New Roman"/>
                <a:cs typeface="Times New Roman"/>
              </a:rPr>
              <a:t>, et al, 2008)</a:t>
            </a:r>
          </a:p>
          <a:p>
            <a:pPr>
              <a:spcBef>
                <a:spcPts val="900"/>
              </a:spcBef>
            </a:pPr>
            <a:r>
              <a:rPr lang="en-US" sz="2500" b="1" dirty="0" smtClean="0">
                <a:solidFill>
                  <a:srgbClr val="69360B"/>
                </a:solidFill>
                <a:latin typeface="Times New Roman"/>
                <a:cs typeface="Times New Roman"/>
              </a:rPr>
              <a:t>Aerosols </a:t>
            </a:r>
            <a:r>
              <a:rPr lang="en-US" sz="2500" b="1" dirty="0">
                <a:solidFill>
                  <a:srgbClr val="69360B"/>
                </a:solidFill>
                <a:latin typeface="Times New Roman"/>
                <a:cs typeface="Times New Roman"/>
              </a:rPr>
              <a:t>that rise into the free </a:t>
            </a:r>
            <a:r>
              <a:rPr lang="en-US" sz="2500" b="1" dirty="0" smtClean="0">
                <a:solidFill>
                  <a:srgbClr val="69360B"/>
                </a:solidFill>
                <a:latin typeface="Times New Roman"/>
                <a:cs typeface="Times New Roman"/>
              </a:rPr>
              <a:t>troposphere can </a:t>
            </a:r>
            <a:r>
              <a:rPr lang="en-US" sz="2500" b="1" dirty="0">
                <a:solidFill>
                  <a:srgbClr val="69360B"/>
                </a:solidFill>
                <a:latin typeface="Times New Roman"/>
                <a:cs typeface="Times New Roman"/>
              </a:rPr>
              <a:t>remain aloft </a:t>
            </a:r>
            <a:r>
              <a:rPr lang="en-US" sz="2500" b="1" dirty="0" smtClean="0">
                <a:solidFill>
                  <a:srgbClr val="69360B"/>
                </a:solidFill>
                <a:latin typeface="Times New Roman"/>
                <a:cs typeface="Times New Roman"/>
              </a:rPr>
              <a:t>longer </a:t>
            </a:r>
            <a:r>
              <a:rPr lang="en-US" sz="2500" b="1" dirty="0">
                <a:solidFill>
                  <a:srgbClr val="69360B"/>
                </a:solidFill>
                <a:latin typeface="Times New Roman"/>
                <a:cs typeface="Times New Roman"/>
              </a:rPr>
              <a:t>and be transported </a:t>
            </a:r>
            <a:r>
              <a:rPr lang="en-US" sz="2500" b="1" dirty="0" smtClean="0">
                <a:solidFill>
                  <a:srgbClr val="69360B"/>
                </a:solidFill>
                <a:latin typeface="Times New Roman"/>
                <a:cs typeface="Times New Roman"/>
              </a:rPr>
              <a:t>farther </a:t>
            </a:r>
            <a:r>
              <a:rPr lang="en-US" sz="2500" b="1" dirty="0">
                <a:solidFill>
                  <a:srgbClr val="69360B"/>
                </a:solidFill>
                <a:latin typeface="Times New Roman"/>
                <a:cs typeface="Times New Roman"/>
              </a:rPr>
              <a:t>than those that remain </a:t>
            </a:r>
            <a:r>
              <a:rPr lang="en-US" sz="2500" b="1" dirty="0" smtClean="0">
                <a:solidFill>
                  <a:srgbClr val="69360B"/>
                </a:solidFill>
                <a:latin typeface="Times New Roman"/>
                <a:cs typeface="Times New Roman"/>
              </a:rPr>
              <a:t>in the boundary layer.</a:t>
            </a:r>
          </a:p>
          <a:p>
            <a:pPr marL="685800" lvl="1"/>
            <a:r>
              <a:rPr lang="en-US" sz="2100" b="1" dirty="0" smtClean="0">
                <a:solidFill>
                  <a:srgbClr val="FF0000"/>
                </a:solidFill>
                <a:latin typeface="Times New Roman"/>
                <a:cs typeface="Times New Roman"/>
              </a:rPr>
              <a:t>Smoke</a:t>
            </a:r>
            <a:r>
              <a:rPr lang="en-US" sz="2100" b="1" dirty="0" smtClean="0">
                <a:solidFill>
                  <a:srgbClr val="69360B"/>
                </a:solidFill>
                <a:latin typeface="Times New Roman"/>
                <a:cs typeface="Times New Roman"/>
              </a:rPr>
              <a:t> can warm the atmosphere, cool the surface and enhance </a:t>
            </a:r>
            <a:r>
              <a:rPr lang="en-US" sz="2100" b="1" dirty="0">
                <a:solidFill>
                  <a:srgbClr val="69360B"/>
                </a:solidFill>
                <a:latin typeface="Times New Roman"/>
                <a:cs typeface="Times New Roman"/>
              </a:rPr>
              <a:t>melting of snow and </a:t>
            </a:r>
            <a:r>
              <a:rPr lang="en-US" sz="2100" b="1" dirty="0" smtClean="0">
                <a:solidFill>
                  <a:srgbClr val="69360B"/>
                </a:solidFill>
                <a:latin typeface="Times New Roman"/>
                <a:cs typeface="Times New Roman"/>
              </a:rPr>
              <a:t>ice. Particles may modify cloud cover and cloud properties.</a:t>
            </a:r>
          </a:p>
          <a:p>
            <a:pPr marL="685800" lvl="1"/>
            <a:r>
              <a:rPr lang="en-US" sz="2100" b="1" dirty="0" smtClean="0">
                <a:solidFill>
                  <a:srgbClr val="FF0000"/>
                </a:solidFill>
                <a:latin typeface="Times New Roman"/>
                <a:cs typeface="Times New Roman"/>
              </a:rPr>
              <a:t>Dust</a:t>
            </a:r>
            <a:r>
              <a:rPr lang="en-US" sz="2100" b="1" dirty="0" smtClean="0">
                <a:solidFill>
                  <a:srgbClr val="69360B"/>
                </a:solidFill>
                <a:latin typeface="Times New Roman"/>
                <a:cs typeface="Times New Roman"/>
              </a:rPr>
              <a:t> may </a:t>
            </a:r>
            <a:r>
              <a:rPr lang="en-US" sz="2100" b="1" dirty="0">
                <a:solidFill>
                  <a:srgbClr val="69360B"/>
                </a:solidFill>
                <a:latin typeface="Times New Roman"/>
                <a:cs typeface="Times New Roman"/>
              </a:rPr>
              <a:t>carry </a:t>
            </a:r>
            <a:r>
              <a:rPr lang="en-US" sz="2100" b="1" dirty="0" smtClean="0">
                <a:solidFill>
                  <a:srgbClr val="69360B"/>
                </a:solidFill>
                <a:latin typeface="Times New Roman"/>
                <a:cs typeface="Times New Roman"/>
              </a:rPr>
              <a:t>pathogens, and may influence clouds and circulation.</a:t>
            </a:r>
          </a:p>
          <a:p>
            <a:pPr marL="685800" lvl="1"/>
            <a:r>
              <a:rPr lang="en-US" sz="2100" b="1" dirty="0">
                <a:solidFill>
                  <a:srgbClr val="FF0000"/>
                </a:solidFill>
                <a:latin typeface="Times New Roman"/>
                <a:cs typeface="Times New Roman"/>
              </a:rPr>
              <a:t>V</a:t>
            </a:r>
            <a:r>
              <a:rPr lang="en-US" sz="2100" b="1" dirty="0" smtClean="0">
                <a:solidFill>
                  <a:srgbClr val="FF0000"/>
                </a:solidFill>
                <a:latin typeface="Times New Roman"/>
                <a:cs typeface="Times New Roman"/>
              </a:rPr>
              <a:t>olcanic eruptions </a:t>
            </a:r>
            <a:r>
              <a:rPr lang="en-US" sz="2100" b="1" dirty="0">
                <a:solidFill>
                  <a:srgbClr val="69360B"/>
                </a:solidFill>
                <a:latin typeface="Times New Roman"/>
                <a:cs typeface="Times New Roman"/>
              </a:rPr>
              <a:t>can affect global </a:t>
            </a:r>
            <a:r>
              <a:rPr lang="en-US" sz="2100" b="1" dirty="0" smtClean="0">
                <a:solidFill>
                  <a:srgbClr val="69360B"/>
                </a:solidFill>
                <a:latin typeface="Times New Roman"/>
                <a:cs typeface="Times New Roman"/>
              </a:rPr>
              <a:t>transportation, and may trigger global cooling.</a:t>
            </a:r>
          </a:p>
        </p:txBody>
      </p:sp>
      <p:sp>
        <p:nvSpPr>
          <p:cNvPr id="4" name="Slide Number Placeholder 3"/>
          <p:cNvSpPr>
            <a:spLocks noGrp="1"/>
          </p:cNvSpPr>
          <p:nvPr>
            <p:ph type="sldNum" sz="quarter" idx="12"/>
          </p:nvPr>
        </p:nvSpPr>
        <p:spPr/>
        <p:txBody>
          <a:bodyPr/>
          <a:lstStyle/>
          <a:p>
            <a:fld id="{9512D3F0-1D1B-AB4A-A88C-3963E7D75F0D}" type="slidenum">
              <a:rPr lang="en-US" smtClean="0"/>
              <a:t>6</a:t>
            </a:fld>
            <a:endParaRPr lang="en-US" dirty="0"/>
          </a:p>
        </p:txBody>
      </p:sp>
    </p:spTree>
    <p:extLst>
      <p:ext uri="{BB962C8B-B14F-4D97-AF65-F5344CB8AC3E}">
        <p14:creationId xmlns:p14="http://schemas.microsoft.com/office/powerpoint/2010/main" val="42283226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085229"/>
            <a:ext cx="5782426" cy="561266"/>
          </a:xfrm>
        </p:spPr>
        <p:txBody>
          <a:bodyPr>
            <a:noAutofit/>
          </a:bodyPr>
          <a:lstStyle/>
          <a:p>
            <a:r>
              <a:rPr lang="en-US" sz="3200" dirty="0" smtClean="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170457"/>
            <a:ext cx="6153219" cy="3656218"/>
          </a:xfrm>
        </p:spPr>
        <p:txBody>
          <a:bodyPr>
            <a:noAutofit/>
          </a:bodyPr>
          <a:lstStyle/>
          <a:p>
            <a:pPr marL="0" lvl="1" indent="0">
              <a:spcBef>
                <a:spcPts val="1000"/>
              </a:spcBef>
              <a:buNone/>
              <a:defRPr/>
            </a:pPr>
            <a:r>
              <a:rPr lang="en-US" sz="2400" b="1" dirty="0">
                <a:latin typeface="Times New Roman"/>
                <a:cs typeface="Times New Roman"/>
              </a:rPr>
              <a:t>Scientific motivation for MINX</a:t>
            </a:r>
          </a:p>
          <a:p>
            <a:pPr marL="0" indent="0">
              <a:spcBef>
                <a:spcPts val="1000"/>
              </a:spcBef>
              <a:buNone/>
              <a:defRPr/>
            </a:pPr>
            <a:r>
              <a:rPr lang="en-US" sz="2400" b="1" dirty="0">
                <a:solidFill>
                  <a:srgbClr val="FF0000"/>
                </a:solidFill>
                <a:latin typeface="Times New Roman"/>
                <a:cs typeface="Times New Roman"/>
              </a:rPr>
              <a:t>MISR Plume Project website</a:t>
            </a:r>
          </a:p>
          <a:p>
            <a:pPr marL="0" indent="0">
              <a:spcBef>
                <a:spcPts val="1000"/>
              </a:spcBef>
              <a:buNone/>
              <a:defRPr/>
            </a:pPr>
            <a:r>
              <a:rPr lang="en-US" sz="2400" b="1" dirty="0" smtClean="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smtClean="0">
                <a:solidFill>
                  <a:srgbClr val="69360B"/>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7</a:t>
            </a:fld>
            <a:endParaRPr lang="en-US" dirty="0"/>
          </a:p>
        </p:txBody>
      </p:sp>
    </p:spTree>
    <p:extLst>
      <p:ext uri="{BB962C8B-B14F-4D97-AF65-F5344CB8AC3E}">
        <p14:creationId xmlns:p14="http://schemas.microsoft.com/office/powerpoint/2010/main" val="6005550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1"/>
          </p:nvPr>
        </p:nvSpPr>
        <p:spPr>
          <a:xfrm>
            <a:off x="7837331" y="6406101"/>
            <a:ext cx="838200" cy="304800"/>
          </a:xfrm>
        </p:spPr>
        <p:txBody>
          <a:bodyPr/>
          <a:lstStyle/>
          <a:p>
            <a:pPr>
              <a:defRPr/>
            </a:pPr>
            <a:fld id="{A96A6052-5218-DE41-92AB-7A410CE6961D}" type="slidenum">
              <a:rPr lang="en-US"/>
              <a:pPr>
                <a:defRPr/>
              </a:pPr>
              <a:t>8</a:t>
            </a:fld>
            <a:endParaRPr lang="en-US" dirty="0"/>
          </a:p>
        </p:txBody>
      </p:sp>
      <p:sp>
        <p:nvSpPr>
          <p:cNvPr id="13" name="Rectangle 2"/>
          <p:cNvSpPr>
            <a:spLocks noGrp="1" noChangeArrowheads="1"/>
          </p:cNvSpPr>
          <p:nvPr>
            <p:ph type="title" sz="quarter"/>
          </p:nvPr>
        </p:nvSpPr>
        <p:spPr>
          <a:xfrm>
            <a:off x="1072723" y="232409"/>
            <a:ext cx="7010400" cy="609600"/>
          </a:xfrm>
        </p:spPr>
        <p:txBody>
          <a:bodyPr>
            <a:normAutofit fontScale="90000"/>
          </a:bodyPr>
          <a:lstStyle/>
          <a:p>
            <a:pPr eaLnBrk="1" hangingPunct="1">
              <a:defRPr/>
            </a:pPr>
            <a:r>
              <a:rPr lang="en-US" sz="2900" u="none" dirty="0" smtClean="0">
                <a:cs typeface="Cambria"/>
              </a:rPr>
              <a:t>Plume Project Website - 1</a:t>
            </a:r>
            <a:br>
              <a:rPr lang="en-US" sz="2900" u="none" dirty="0" smtClean="0">
                <a:cs typeface="Cambria"/>
              </a:rPr>
            </a:br>
            <a:r>
              <a:rPr lang="en-US" sz="2000" b="0" dirty="0">
                <a:solidFill>
                  <a:srgbClr val="0000FF"/>
                </a:solidFill>
                <a:cs typeface="Cambria"/>
              </a:rPr>
              <a:t>http://misr.jpl.nasa.gov/getData/accessData/</a:t>
            </a:r>
            <a:r>
              <a:rPr lang="en-US" sz="2000" b="0" dirty="0" smtClean="0">
                <a:solidFill>
                  <a:srgbClr val="0000FF"/>
                </a:solidFill>
                <a:cs typeface="Cambria"/>
              </a:rPr>
              <a:t>MisrMinxPlumes2/</a:t>
            </a:r>
            <a:endParaRPr lang="en-US" sz="2000" b="0" u="none" dirty="0" smtClean="0">
              <a:cs typeface="Cambria"/>
            </a:endParaRPr>
          </a:p>
        </p:txBody>
      </p:sp>
      <p:sp>
        <p:nvSpPr>
          <p:cNvPr id="14" name="TextBox 13"/>
          <p:cNvSpPr txBox="1"/>
          <p:nvPr/>
        </p:nvSpPr>
        <p:spPr>
          <a:xfrm>
            <a:off x="599873" y="6155269"/>
            <a:ext cx="7716978" cy="461665"/>
          </a:xfrm>
          <a:prstGeom prst="rect">
            <a:avLst/>
          </a:prstGeom>
          <a:noFill/>
        </p:spPr>
        <p:txBody>
          <a:bodyPr wrap="square" rtlCol="0">
            <a:spAutoFit/>
          </a:bodyPr>
          <a:lstStyle/>
          <a:p>
            <a:pPr algn="ctr"/>
            <a:r>
              <a:rPr lang="en-GB" sz="1200" b="1" dirty="0" smtClean="0">
                <a:solidFill>
                  <a:srgbClr val="000090"/>
                </a:solidFill>
                <a:latin typeface="Arial"/>
                <a:cs typeface="Arial"/>
              </a:rPr>
              <a:t>We gratefully </a:t>
            </a:r>
            <a:r>
              <a:rPr lang="en-GB" sz="1200" b="1" dirty="0">
                <a:solidFill>
                  <a:srgbClr val="000090"/>
                </a:solidFill>
                <a:latin typeface="Arial"/>
                <a:cs typeface="Arial"/>
              </a:rPr>
              <a:t>acknowledge support from NASA and the EPA for this work</a:t>
            </a:r>
            <a:r>
              <a:rPr lang="en-GB" sz="1200" b="1" dirty="0" smtClean="0">
                <a:solidFill>
                  <a:srgbClr val="000090"/>
                </a:solidFill>
                <a:latin typeface="Arial"/>
                <a:cs typeface="Arial"/>
              </a:rPr>
              <a:t>. We also acknowledge contributions by the </a:t>
            </a:r>
            <a:r>
              <a:rPr lang="en-GB" sz="1200" b="1" dirty="0">
                <a:solidFill>
                  <a:srgbClr val="000090"/>
                </a:solidFill>
                <a:latin typeface="Arial"/>
                <a:cs typeface="Arial"/>
              </a:rPr>
              <a:t>Raytheon </a:t>
            </a:r>
            <a:r>
              <a:rPr lang="en-GB" sz="1200" b="1" dirty="0" smtClean="0">
                <a:solidFill>
                  <a:srgbClr val="000090"/>
                </a:solidFill>
                <a:latin typeface="Arial"/>
                <a:cs typeface="Arial"/>
              </a:rPr>
              <a:t>Company and NASA Langley Atmospheric Science Data Center.</a:t>
            </a:r>
            <a:endParaRPr lang="en-US" sz="1200" b="1" dirty="0">
              <a:solidFill>
                <a:srgbClr val="000090"/>
              </a:solidFill>
              <a:latin typeface="Arial"/>
              <a:cs typeface="Arial"/>
            </a:endParaRPr>
          </a:p>
        </p:txBody>
      </p:sp>
      <p:sp>
        <p:nvSpPr>
          <p:cNvPr id="76" name="TextBox 75"/>
          <p:cNvSpPr txBox="1"/>
          <p:nvPr/>
        </p:nvSpPr>
        <p:spPr>
          <a:xfrm>
            <a:off x="112059" y="1148038"/>
            <a:ext cx="2502647" cy="4947508"/>
          </a:xfrm>
          <a:prstGeom prst="rect">
            <a:avLst/>
          </a:prstGeom>
          <a:noFill/>
        </p:spPr>
        <p:txBody>
          <a:bodyPr wrap="square" rtlCol="0">
            <a:spAutoFit/>
          </a:bodyPr>
          <a:lstStyle/>
          <a:p>
            <a:pPr marL="137160" indent="-137160">
              <a:spcBef>
                <a:spcPts val="300"/>
              </a:spcBef>
              <a:buClr>
                <a:srgbClr val="000090"/>
              </a:buClr>
              <a:buFont typeface="Arial"/>
              <a:buChar char="•"/>
            </a:pPr>
            <a:r>
              <a:rPr lang="en-US" sz="1400" b="1" dirty="0" smtClean="0">
                <a:solidFill>
                  <a:srgbClr val="61391A"/>
                </a:solidFill>
                <a:latin typeface="Times New Roman"/>
                <a:cs typeface="Times New Roman"/>
              </a:rPr>
              <a:t>The MISR Plume Height Project website was redesigned in 2015 and about 16,000 digitized plumes covering the entire world for 2008 were added.</a:t>
            </a:r>
          </a:p>
          <a:p>
            <a:pPr marL="137160" indent="-137160">
              <a:spcBef>
                <a:spcPts val="300"/>
              </a:spcBef>
              <a:buClr>
                <a:srgbClr val="000090"/>
              </a:buClr>
              <a:buFont typeface="Arial"/>
              <a:buChar char="•"/>
            </a:pPr>
            <a:r>
              <a:rPr lang="en-US" sz="1400" b="1" dirty="0" smtClean="0">
                <a:solidFill>
                  <a:srgbClr val="61391A"/>
                </a:solidFill>
                <a:latin typeface="Times New Roman"/>
                <a:cs typeface="Times New Roman"/>
              </a:rPr>
              <a:t>New plumes are captured  with a version of the MINX software that uses both red and blue band height retrievals, resulting in many more retrievals of higher quality over low AOD smoke and in regions of bright terrain.</a:t>
            </a:r>
          </a:p>
          <a:p>
            <a:pPr marL="137160" indent="-137160">
              <a:spcBef>
                <a:spcPts val="300"/>
              </a:spcBef>
              <a:buClr>
                <a:srgbClr val="000090"/>
              </a:buClr>
              <a:buFont typeface="Arial"/>
              <a:buChar char="•"/>
            </a:pPr>
            <a:r>
              <a:rPr lang="en-US" sz="1400" b="1" dirty="0" smtClean="0">
                <a:solidFill>
                  <a:srgbClr val="61391A"/>
                </a:solidFill>
                <a:latin typeface="Times New Roman"/>
                <a:cs typeface="Times New Roman"/>
              </a:rPr>
              <a:t>Older plumes will be converted to the new format, but are still accessible from the original website:</a:t>
            </a:r>
          </a:p>
          <a:p>
            <a:pPr marL="137160">
              <a:spcBef>
                <a:spcPts val="300"/>
              </a:spcBef>
              <a:buClr>
                <a:srgbClr val="000090"/>
              </a:buClr>
            </a:pPr>
            <a:r>
              <a:rPr lang="en-US" sz="1400" dirty="0">
                <a:solidFill>
                  <a:srgbClr val="0000FF"/>
                </a:solidFill>
                <a:cs typeface="Cambria"/>
              </a:rPr>
              <a:t>http://misr.jpl.nasa.gov/getData/accessData/MisrMinxPlumes</a:t>
            </a:r>
            <a:r>
              <a:rPr lang="en-US" sz="1400" b="1" dirty="0" smtClean="0">
                <a:solidFill>
                  <a:srgbClr val="61391A"/>
                </a:solidFill>
                <a:latin typeface="Times New Roman"/>
                <a:cs typeface="Times New Roman"/>
              </a:rPr>
              <a:t>.</a:t>
            </a:r>
          </a:p>
        </p:txBody>
      </p:sp>
      <p:grpSp>
        <p:nvGrpSpPr>
          <p:cNvPr id="11" name="Group 10"/>
          <p:cNvGrpSpPr/>
          <p:nvPr/>
        </p:nvGrpSpPr>
        <p:grpSpPr>
          <a:xfrm>
            <a:off x="2672532" y="1093412"/>
            <a:ext cx="6345589" cy="4916890"/>
            <a:chOff x="2672532" y="1093412"/>
            <a:chExt cx="6345589" cy="4916890"/>
          </a:xfrm>
        </p:grpSpPr>
        <p:pic>
          <p:nvPicPr>
            <p:cNvPr id="17" name="Picture 16" descr="PlumeWebsit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532" y="1093412"/>
              <a:ext cx="3576253" cy="4916890"/>
            </a:xfrm>
            <a:prstGeom prst="rect">
              <a:avLst/>
            </a:prstGeom>
            <a:ln>
              <a:solidFill>
                <a:schemeClr val="tx1"/>
              </a:solidFill>
            </a:ln>
          </p:spPr>
        </p:pic>
        <p:sp>
          <p:nvSpPr>
            <p:cNvPr id="5" name="TextBox 4"/>
            <p:cNvSpPr txBox="1"/>
            <p:nvPr/>
          </p:nvSpPr>
          <p:spPr>
            <a:xfrm>
              <a:off x="6451053" y="2688290"/>
              <a:ext cx="2401738" cy="692497"/>
            </a:xfrm>
            <a:prstGeom prst="rect">
              <a:avLst/>
            </a:prstGeom>
            <a:noFill/>
          </p:spPr>
          <p:txBody>
            <a:bodyPr wrap="square" rtlCol="0">
              <a:spAutoFit/>
            </a:bodyPr>
            <a:lstStyle/>
            <a:p>
              <a:r>
                <a:rPr lang="en-US" sz="1300" b="1" dirty="0" smtClean="0">
                  <a:solidFill>
                    <a:srgbClr val="000090"/>
                  </a:solidFill>
                  <a:latin typeface="Arial"/>
                  <a:cs typeface="Arial"/>
                </a:rPr>
                <a:t>Go to the next slide to see the result of clicking on the </a:t>
              </a:r>
              <a:r>
                <a:rPr lang="en-US" sz="1300" b="1" dirty="0" smtClean="0">
                  <a:solidFill>
                    <a:schemeClr val="accent2"/>
                  </a:solidFill>
                  <a:latin typeface="Arial"/>
                  <a:cs typeface="Arial"/>
                </a:rPr>
                <a:t>Search</a:t>
              </a:r>
              <a:r>
                <a:rPr lang="en-US" sz="1300" b="1" dirty="0" smtClean="0">
                  <a:solidFill>
                    <a:srgbClr val="000090"/>
                  </a:solidFill>
                  <a:latin typeface="Arial"/>
                  <a:cs typeface="Arial"/>
                </a:rPr>
                <a:t> link</a:t>
              </a:r>
              <a:endParaRPr lang="en-US" sz="1300" b="1" dirty="0">
                <a:solidFill>
                  <a:srgbClr val="000090"/>
                </a:solidFill>
                <a:latin typeface="Arial"/>
                <a:cs typeface="Arial"/>
              </a:endParaRPr>
            </a:p>
          </p:txBody>
        </p:sp>
        <p:cxnSp>
          <p:nvCxnSpPr>
            <p:cNvPr id="22" name="Straight Arrow Connector 21"/>
            <p:cNvCxnSpPr/>
            <p:nvPr/>
          </p:nvCxnSpPr>
          <p:spPr bwMode="auto">
            <a:xfrm>
              <a:off x="4566743" y="2161590"/>
              <a:ext cx="1917528" cy="588759"/>
            </a:xfrm>
            <a:prstGeom prst="straightConnector1">
              <a:avLst/>
            </a:prstGeom>
            <a:solidFill>
              <a:schemeClr val="accent1"/>
            </a:solidFill>
            <a:ln w="19050" cap="flat" cmpd="sng" algn="ctr">
              <a:solidFill>
                <a:srgbClr val="00009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6"/>
            <p:cNvCxnSpPr/>
            <p:nvPr/>
          </p:nvCxnSpPr>
          <p:spPr>
            <a:xfrm flipH="1">
              <a:off x="5533918" y="1841074"/>
              <a:ext cx="793799" cy="85012"/>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30" idx="1"/>
            </p:cNvCxnSpPr>
            <p:nvPr/>
          </p:nvCxnSpPr>
          <p:spPr>
            <a:xfrm flipH="1">
              <a:off x="5584379" y="3959583"/>
              <a:ext cx="845869" cy="237433"/>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31" idx="1"/>
            </p:cNvCxnSpPr>
            <p:nvPr/>
          </p:nvCxnSpPr>
          <p:spPr>
            <a:xfrm flipH="1">
              <a:off x="5205920" y="5261714"/>
              <a:ext cx="1226427" cy="230574"/>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436090" y="1199282"/>
              <a:ext cx="2551972" cy="1200329"/>
            </a:xfrm>
            <a:prstGeom prst="rect">
              <a:avLst/>
            </a:prstGeom>
            <a:noFill/>
          </p:spPr>
          <p:txBody>
            <a:bodyPr wrap="square" rtlCol="0">
              <a:spAutoFit/>
            </a:bodyPr>
            <a:lstStyle/>
            <a:p>
              <a:r>
                <a:rPr lang="en-US" sz="1200" b="1" dirty="0" smtClean="0">
                  <a:solidFill>
                    <a:srgbClr val="FF0000"/>
                  </a:solidFill>
                  <a:latin typeface="Arial"/>
                  <a:cs typeface="Arial"/>
                </a:rPr>
                <a:t>Select the type of aerosol plume you wish to retrieve from the database. Additional volcanic plumes will be added in the near term, and dust plumes will be added in the future.</a:t>
              </a:r>
              <a:endParaRPr lang="en-US" sz="1200" b="1" dirty="0">
                <a:solidFill>
                  <a:srgbClr val="FF0000"/>
                </a:solidFill>
                <a:latin typeface="Arial"/>
                <a:cs typeface="Arial"/>
              </a:endParaRPr>
            </a:p>
          </p:txBody>
        </p:sp>
        <p:sp>
          <p:nvSpPr>
            <p:cNvPr id="30" name="TextBox 29"/>
            <p:cNvSpPr txBox="1"/>
            <p:nvPr/>
          </p:nvSpPr>
          <p:spPr>
            <a:xfrm>
              <a:off x="6430248" y="3636417"/>
              <a:ext cx="2587873" cy="646331"/>
            </a:xfrm>
            <a:prstGeom prst="rect">
              <a:avLst/>
            </a:prstGeom>
            <a:noFill/>
          </p:spPr>
          <p:txBody>
            <a:bodyPr wrap="square" rtlCol="0">
              <a:spAutoFit/>
            </a:bodyPr>
            <a:lstStyle/>
            <a:p>
              <a:r>
                <a:rPr lang="en-US" sz="1200" b="1" dirty="0" smtClean="0">
                  <a:solidFill>
                    <a:srgbClr val="FF0000"/>
                  </a:solidFill>
                  <a:latin typeface="Arial"/>
                  <a:cs typeface="Arial"/>
                </a:rPr>
                <a:t>Click on any of the 7 geographic regions to retrieve all the plumes in the database for that region.</a:t>
              </a:r>
              <a:endParaRPr lang="en-US" sz="1200" b="1" dirty="0">
                <a:solidFill>
                  <a:srgbClr val="FF0000"/>
                </a:solidFill>
                <a:latin typeface="Arial"/>
                <a:cs typeface="Arial"/>
              </a:endParaRPr>
            </a:p>
          </p:txBody>
        </p:sp>
        <p:sp>
          <p:nvSpPr>
            <p:cNvPr id="31" name="TextBox 30"/>
            <p:cNvSpPr txBox="1"/>
            <p:nvPr/>
          </p:nvSpPr>
          <p:spPr>
            <a:xfrm>
              <a:off x="6432347" y="4938548"/>
              <a:ext cx="2533170" cy="646331"/>
            </a:xfrm>
            <a:prstGeom prst="rect">
              <a:avLst/>
            </a:prstGeom>
            <a:noFill/>
          </p:spPr>
          <p:txBody>
            <a:bodyPr wrap="square" rtlCol="0">
              <a:spAutoFit/>
            </a:bodyPr>
            <a:lstStyle/>
            <a:p>
              <a:r>
                <a:rPr lang="en-US" sz="1200" b="1" dirty="0" smtClean="0">
                  <a:solidFill>
                    <a:srgbClr val="FF0000"/>
                  </a:solidFill>
                  <a:latin typeface="Arial"/>
                  <a:cs typeface="Arial"/>
                </a:rPr>
                <a:t>Refer to the documents in these links for a description of the database and how to use it.</a:t>
              </a:r>
              <a:endParaRPr lang="en-US" sz="1200" b="1" dirty="0">
                <a:solidFill>
                  <a:srgbClr val="FF0000"/>
                </a:solidFill>
                <a:latin typeface="Arial"/>
                <a:cs typeface="Arial"/>
              </a:endParaRPr>
            </a:p>
          </p:txBody>
        </p:sp>
        <p:sp>
          <p:nvSpPr>
            <p:cNvPr id="10" name="TextBox 9"/>
            <p:cNvSpPr txBox="1"/>
            <p:nvPr/>
          </p:nvSpPr>
          <p:spPr>
            <a:xfrm>
              <a:off x="2734056" y="1312094"/>
              <a:ext cx="3422955" cy="118494"/>
            </a:xfrm>
            <a:prstGeom prst="rect">
              <a:avLst/>
            </a:prstGeom>
            <a:solidFill>
              <a:schemeClr val="bg1"/>
            </a:solidFill>
          </p:spPr>
          <p:txBody>
            <a:bodyPr wrap="square" lIns="0" tIns="9144" rIns="0" bIns="9144" rtlCol="0">
              <a:spAutoFit/>
            </a:bodyPr>
            <a:lstStyle/>
            <a:p>
              <a:r>
                <a:rPr lang="en-US" sz="650" dirty="0" smtClean="0"/>
                <a:t>David Nelson, Ralph Kahn, </a:t>
              </a:r>
              <a:r>
                <a:rPr lang="en-US" sz="650" dirty="0"/>
                <a:t>Sebastian Val, </a:t>
              </a:r>
              <a:r>
                <a:rPr lang="en-US" sz="650" dirty="0" smtClean="0"/>
                <a:t>Ernest Koeberlein, Mike Tosca, David Diner, Cecelia Lawshe</a:t>
              </a:r>
              <a:endParaRPr lang="en-US" sz="650" dirty="0"/>
            </a:p>
          </p:txBody>
        </p:sp>
      </p:grpSp>
    </p:spTree>
    <p:extLst>
      <p:ext uri="{BB962C8B-B14F-4D97-AF65-F5344CB8AC3E}">
        <p14:creationId xmlns:p14="http://schemas.microsoft.com/office/powerpoint/2010/main" val="9144246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7872728" y="6394105"/>
            <a:ext cx="838200" cy="304800"/>
          </a:xfrm>
        </p:spPr>
        <p:txBody>
          <a:bodyPr/>
          <a:lstStyle/>
          <a:p>
            <a:pPr>
              <a:defRPr/>
            </a:pPr>
            <a:fld id="{E274D43F-D332-0F45-AE34-B3BADEC43EE9}" type="slidenum">
              <a:rPr lang="en-US" smtClean="0"/>
              <a:pPr>
                <a:defRPr/>
              </a:pPr>
              <a:t>9</a:t>
            </a:fld>
            <a:endParaRPr lang="en-US" dirty="0"/>
          </a:p>
        </p:txBody>
      </p:sp>
      <p:sp>
        <p:nvSpPr>
          <p:cNvPr id="5" name="Title 1"/>
          <p:cNvSpPr>
            <a:spLocks noGrp="1"/>
          </p:cNvSpPr>
          <p:nvPr>
            <p:ph type="title" sz="quarter"/>
          </p:nvPr>
        </p:nvSpPr>
        <p:spPr>
          <a:xfrm>
            <a:off x="2392260" y="160758"/>
            <a:ext cx="4419600" cy="533400"/>
          </a:xfrm>
        </p:spPr>
        <p:txBody>
          <a:bodyPr>
            <a:normAutofit fontScale="90000"/>
          </a:bodyPr>
          <a:lstStyle/>
          <a:p>
            <a:r>
              <a:rPr lang="en-US" dirty="0">
                <a:cs typeface="Cambria"/>
              </a:rPr>
              <a:t>Plume </a:t>
            </a:r>
            <a:r>
              <a:rPr lang="en-US" sz="2900" dirty="0">
                <a:cs typeface="Cambria"/>
              </a:rPr>
              <a:t>Project</a:t>
            </a:r>
            <a:r>
              <a:rPr lang="en-US" dirty="0">
                <a:cs typeface="Cambria"/>
              </a:rPr>
              <a:t> Website - </a:t>
            </a:r>
            <a:r>
              <a:rPr lang="en-US" dirty="0" smtClean="0">
                <a:cs typeface="Cambria"/>
              </a:rPr>
              <a:t>2</a:t>
            </a:r>
            <a:endParaRPr lang="en-US" dirty="0"/>
          </a:p>
        </p:txBody>
      </p:sp>
      <p:grpSp>
        <p:nvGrpSpPr>
          <p:cNvPr id="24" name="Group 23"/>
          <p:cNvGrpSpPr/>
          <p:nvPr/>
        </p:nvGrpSpPr>
        <p:grpSpPr>
          <a:xfrm>
            <a:off x="159915" y="751093"/>
            <a:ext cx="8696035" cy="5895806"/>
            <a:chOff x="159915" y="751093"/>
            <a:chExt cx="8696035" cy="5895806"/>
          </a:xfrm>
        </p:grpSpPr>
        <p:pic>
          <p:nvPicPr>
            <p:cNvPr id="12" name="Picture 11" descr="PlumeWebsite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518" y="2010195"/>
              <a:ext cx="4028432" cy="3995155"/>
            </a:xfrm>
            <a:prstGeom prst="rect">
              <a:avLst/>
            </a:prstGeom>
            <a:ln>
              <a:solidFill>
                <a:schemeClr val="tx1"/>
              </a:solidFill>
            </a:ln>
          </p:spPr>
        </p:pic>
        <p:pic>
          <p:nvPicPr>
            <p:cNvPr id="2" name="Picture 1" descr="PlumeWebsit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927" y="3554237"/>
              <a:ext cx="3863131" cy="2367005"/>
            </a:xfrm>
            <a:prstGeom prst="rect">
              <a:avLst/>
            </a:prstGeom>
            <a:ln>
              <a:solidFill>
                <a:schemeClr val="tx1"/>
              </a:solidFill>
            </a:ln>
          </p:spPr>
        </p:pic>
        <p:sp>
          <p:nvSpPr>
            <p:cNvPr id="49" name="TextBox 48"/>
            <p:cNvSpPr txBox="1"/>
            <p:nvPr/>
          </p:nvSpPr>
          <p:spPr>
            <a:xfrm>
              <a:off x="159915" y="751093"/>
              <a:ext cx="8669933" cy="2123658"/>
            </a:xfrm>
            <a:prstGeom prst="rect">
              <a:avLst/>
            </a:prstGeom>
            <a:noFill/>
          </p:spPr>
          <p:txBody>
            <a:bodyPr wrap="square" rtlCol="0">
              <a:spAutoFit/>
            </a:bodyPr>
            <a:lstStyle/>
            <a:p>
              <a:pPr marL="137160" indent="-137160">
                <a:spcBef>
                  <a:spcPts val="300"/>
                </a:spcBef>
                <a:buClr>
                  <a:srgbClr val="000090"/>
                </a:buClr>
                <a:buFont typeface="Arial"/>
                <a:buChar char="•"/>
              </a:pPr>
              <a:r>
                <a:rPr lang="en-US" sz="1300" b="1" dirty="0">
                  <a:solidFill>
                    <a:srgbClr val="61391A"/>
                  </a:solidFill>
                  <a:latin typeface="Times New Roman"/>
                  <a:cs typeface="Times New Roman"/>
                </a:rPr>
                <a:t>D</a:t>
              </a:r>
              <a:r>
                <a:rPr lang="en-US" sz="1300" b="1" dirty="0" smtClean="0">
                  <a:solidFill>
                    <a:srgbClr val="61391A"/>
                  </a:solidFill>
                  <a:latin typeface="Times New Roman"/>
                  <a:cs typeface="Times New Roman"/>
                </a:rPr>
                <a:t>atabase retrievals work by searching through parameters in plume Summary files. You can download a Summary file after each successful search, and you can download some or all of the raw data files for each plume.</a:t>
              </a:r>
            </a:p>
            <a:p>
              <a:pPr marL="137160" indent="-137160">
                <a:spcBef>
                  <a:spcPts val="300"/>
                </a:spcBef>
                <a:buClr>
                  <a:srgbClr val="000090"/>
                </a:buClr>
                <a:buFont typeface="Arial"/>
                <a:buChar char="•"/>
              </a:pPr>
              <a:r>
                <a:rPr lang="en-US" sz="1300" b="1" dirty="0">
                  <a:solidFill>
                    <a:srgbClr val="61391A"/>
                  </a:solidFill>
                  <a:latin typeface="Times New Roman"/>
                  <a:cs typeface="Times New Roman"/>
                </a:rPr>
                <a:t>The plumes your search retrieves satisfy all the constraints you impose with your parameter selections</a:t>
              </a:r>
              <a:r>
                <a:rPr lang="en-US" sz="1300" b="1" dirty="0" smtClean="0">
                  <a:solidFill>
                    <a:srgbClr val="61391A"/>
                  </a:solidFill>
                  <a:latin typeface="Times New Roman"/>
                  <a:cs typeface="Times New Roman"/>
                </a:rPr>
                <a:t>.</a:t>
              </a:r>
            </a:p>
            <a:p>
              <a:pPr marL="137160" indent="-137160">
                <a:spcBef>
                  <a:spcPts val="300"/>
                </a:spcBef>
                <a:buClr>
                  <a:srgbClr val="000090"/>
                </a:buClr>
                <a:buFont typeface="Arial"/>
                <a:buChar char="•"/>
              </a:pPr>
              <a:r>
                <a:rPr lang="en-US" sz="1300" b="1" dirty="0">
                  <a:solidFill>
                    <a:srgbClr val="61391A"/>
                  </a:solidFill>
                  <a:latin typeface="Times New Roman"/>
                  <a:cs typeface="Times New Roman"/>
                </a:rPr>
                <a:t>The default values are </a:t>
              </a:r>
              <a:r>
                <a:rPr lang="en-US" sz="1300" b="1" dirty="0" smtClean="0">
                  <a:solidFill>
                    <a:srgbClr val="61391A"/>
                  </a:solidFill>
                  <a:latin typeface="Times New Roman"/>
                  <a:cs typeface="Times New Roman"/>
                </a:rPr>
                <a:t>reasonable </a:t>
              </a:r>
              <a:r>
                <a:rPr lang="en-US" sz="1300" b="1" dirty="0">
                  <a:solidFill>
                    <a:srgbClr val="61391A"/>
                  </a:solidFill>
                  <a:latin typeface="Times New Roman"/>
                  <a:cs typeface="Times New Roman"/>
                </a:rPr>
                <a:t>selections. To retrieve </a:t>
              </a:r>
              <a:r>
                <a:rPr lang="en-US" sz="1300" b="1" u="sng" dirty="0">
                  <a:solidFill>
                    <a:srgbClr val="61391A"/>
                  </a:solidFill>
                  <a:latin typeface="Times New Roman"/>
                  <a:cs typeface="Times New Roman"/>
                </a:rPr>
                <a:t>all</a:t>
              </a:r>
              <a:r>
                <a:rPr lang="en-US" sz="1300" b="1" dirty="0">
                  <a:solidFill>
                    <a:srgbClr val="61391A"/>
                  </a:solidFill>
                  <a:latin typeface="Times New Roman"/>
                  <a:cs typeface="Times New Roman"/>
                </a:rPr>
                <a:t> available plumes, you need to set “Minimum Quality” to Poor, “Include Cloud Contaminated Plumes” to Yes, “Plume vs. Cloud” to Both and “Retrieval Band” to Both</a:t>
              </a:r>
              <a:r>
                <a:rPr lang="en-US" sz="1300" b="1" dirty="0" smtClean="0">
                  <a:solidFill>
                    <a:srgbClr val="61391A"/>
                  </a:solidFill>
                  <a:latin typeface="Times New Roman"/>
                  <a:cs typeface="Times New Roman"/>
                </a:rPr>
                <a:t>.</a:t>
              </a:r>
            </a:p>
            <a:p>
              <a:pPr marL="137160" indent="-137160">
                <a:spcBef>
                  <a:spcPts val="300"/>
                </a:spcBef>
                <a:buClr>
                  <a:srgbClr val="000090"/>
                </a:buClr>
                <a:buFont typeface="Arial"/>
                <a:buChar char="•"/>
              </a:pPr>
              <a:r>
                <a:rPr lang="en-US" sz="1300" b="1" dirty="0" smtClean="0">
                  <a:solidFill>
                    <a:srgbClr val="61391A"/>
                  </a:solidFill>
                  <a:latin typeface="Times New Roman"/>
                  <a:cs typeface="Times New Roman"/>
                </a:rPr>
                <a:t>Both red-band and blue-band retrievals are available for</a:t>
              </a:r>
            </a:p>
            <a:p>
              <a:pPr>
                <a:spcBef>
                  <a:spcPts val="300"/>
                </a:spcBef>
                <a:buClr>
                  <a:srgbClr val="000090"/>
                </a:buClr>
              </a:pPr>
              <a:r>
                <a:rPr lang="en-US" sz="1300" b="1" dirty="0">
                  <a:solidFill>
                    <a:srgbClr val="61391A"/>
                  </a:solidFill>
                  <a:latin typeface="Times New Roman"/>
                  <a:cs typeface="Times New Roman"/>
                </a:rPr>
                <a:t> </a:t>
              </a:r>
              <a:r>
                <a:rPr lang="en-US" sz="1300" b="1" dirty="0" smtClean="0">
                  <a:solidFill>
                    <a:srgbClr val="61391A"/>
                  </a:solidFill>
                  <a:latin typeface="Times New Roman"/>
                  <a:cs typeface="Times New Roman"/>
                </a:rPr>
                <a:t>   each plume digitized after 2014. If you choose to retrieve </a:t>
              </a:r>
            </a:p>
            <a:p>
              <a:pPr>
                <a:spcBef>
                  <a:spcPts val="300"/>
                </a:spcBef>
                <a:buClr>
                  <a:srgbClr val="000090"/>
                </a:buClr>
              </a:pPr>
              <a:r>
                <a:rPr lang="en-US" sz="1300" b="1" dirty="0">
                  <a:solidFill>
                    <a:srgbClr val="61391A"/>
                  </a:solidFill>
                  <a:latin typeface="Times New Roman"/>
                  <a:cs typeface="Times New Roman"/>
                </a:rPr>
                <a:t> </a:t>
              </a:r>
              <a:r>
                <a:rPr lang="en-US" sz="1300" b="1" dirty="0" smtClean="0">
                  <a:solidFill>
                    <a:srgbClr val="61391A"/>
                  </a:solidFill>
                  <a:latin typeface="Times New Roman"/>
                  <a:cs typeface="Times New Roman"/>
                </a:rPr>
                <a:t>   both versions, the number of results retrieved will double. </a:t>
              </a:r>
            </a:p>
            <a:p>
              <a:pPr marL="137160" indent="-137160">
                <a:spcBef>
                  <a:spcPts val="300"/>
                </a:spcBef>
                <a:buClr>
                  <a:srgbClr val="000090"/>
                </a:buClr>
                <a:buFont typeface="Arial"/>
                <a:buChar char="•"/>
              </a:pPr>
              <a:r>
                <a:rPr lang="en-US" sz="1300" b="1" dirty="0" smtClean="0">
                  <a:solidFill>
                    <a:srgbClr val="61391A"/>
                  </a:solidFill>
                  <a:latin typeface="Times New Roman"/>
                  <a:cs typeface="Times New Roman"/>
                </a:rPr>
                <a:t>Hover </a:t>
              </a:r>
              <a:r>
                <a:rPr lang="en-US" sz="1300" b="1" dirty="0">
                  <a:solidFill>
                    <a:srgbClr val="61391A"/>
                  </a:solidFill>
                  <a:latin typeface="Times New Roman"/>
                  <a:cs typeface="Times New Roman"/>
                </a:rPr>
                <a:t>over controls to see context-sensitive help messages</a:t>
              </a:r>
              <a:r>
                <a:rPr lang="en-US" sz="1300" b="1" dirty="0" smtClean="0">
                  <a:solidFill>
                    <a:srgbClr val="61391A"/>
                  </a:solidFill>
                  <a:latin typeface="Times New Roman"/>
                  <a:cs typeface="Times New Roman"/>
                </a:rPr>
                <a:t>.</a:t>
              </a:r>
              <a:endParaRPr lang="en-US" sz="1300" b="1" dirty="0">
                <a:solidFill>
                  <a:srgbClr val="61391A"/>
                </a:solidFill>
                <a:latin typeface="Times New Roman"/>
                <a:cs typeface="Times New Roman"/>
              </a:endParaRPr>
            </a:p>
          </p:txBody>
        </p:sp>
        <p:sp>
          <p:nvSpPr>
            <p:cNvPr id="36" name="TextBox 35"/>
            <p:cNvSpPr txBox="1"/>
            <p:nvPr/>
          </p:nvSpPr>
          <p:spPr>
            <a:xfrm>
              <a:off x="4802150" y="6026301"/>
              <a:ext cx="4013065" cy="600164"/>
            </a:xfrm>
            <a:prstGeom prst="rect">
              <a:avLst/>
            </a:prstGeom>
            <a:noFill/>
          </p:spPr>
          <p:txBody>
            <a:bodyPr wrap="square" rtlCol="0">
              <a:spAutoFit/>
            </a:bodyPr>
            <a:lstStyle/>
            <a:p>
              <a:pPr algn="ctr"/>
              <a:r>
                <a:rPr lang="en-US" sz="1100" b="1" dirty="0" smtClean="0">
                  <a:solidFill>
                    <a:srgbClr val="FF0000"/>
                  </a:solidFill>
                  <a:latin typeface="Arial"/>
                  <a:cs typeface="Arial"/>
                </a:rPr>
                <a:t>Click Help to see a page describing each control. Click Restore Defaults to redraw the tab with all controls restored to their original values.</a:t>
              </a:r>
              <a:endParaRPr lang="en-US" sz="1100" b="1" dirty="0">
                <a:solidFill>
                  <a:srgbClr val="FF0000"/>
                </a:solidFill>
                <a:latin typeface="Arial"/>
                <a:cs typeface="Arial"/>
              </a:endParaRPr>
            </a:p>
          </p:txBody>
        </p:sp>
        <p:cxnSp>
          <p:nvCxnSpPr>
            <p:cNvPr id="37" name="Straight Arrow Connector 36"/>
            <p:cNvCxnSpPr/>
            <p:nvPr/>
          </p:nvCxnSpPr>
          <p:spPr>
            <a:xfrm flipV="1">
              <a:off x="8048570" y="5727792"/>
              <a:ext cx="8410" cy="378489"/>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7426215" y="5727793"/>
              <a:ext cx="0" cy="361666"/>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20404" y="6046735"/>
              <a:ext cx="4060902" cy="600164"/>
            </a:xfrm>
            <a:prstGeom prst="rect">
              <a:avLst/>
            </a:prstGeom>
            <a:noFill/>
          </p:spPr>
          <p:txBody>
            <a:bodyPr wrap="square" rtlCol="0">
              <a:spAutoFit/>
            </a:bodyPr>
            <a:lstStyle/>
            <a:p>
              <a:pPr algn="ctr"/>
              <a:r>
                <a:rPr lang="en-US" sz="1100" b="1" dirty="0" smtClean="0">
                  <a:solidFill>
                    <a:srgbClr val="FF0000"/>
                  </a:solidFill>
                  <a:latin typeface="Arial"/>
                  <a:cs typeface="Arial"/>
                </a:rPr>
                <a:t>If the Start and End Dates alone don’t satisfy your search requirements, click this link to see more options on the General Parameters tab.</a:t>
              </a:r>
              <a:endParaRPr lang="en-US" sz="1100" b="1" dirty="0">
                <a:solidFill>
                  <a:srgbClr val="FF0000"/>
                </a:solidFill>
                <a:latin typeface="Arial"/>
                <a:cs typeface="Arial"/>
              </a:endParaRPr>
            </a:p>
          </p:txBody>
        </p:sp>
        <p:cxnSp>
          <p:nvCxnSpPr>
            <p:cNvPr id="25" name="Straight Arrow Connector 24"/>
            <p:cNvCxnSpPr/>
            <p:nvPr/>
          </p:nvCxnSpPr>
          <p:spPr>
            <a:xfrm flipV="1">
              <a:off x="1420355" y="5660505"/>
              <a:ext cx="9381" cy="388739"/>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bwMode="auto">
            <a:xfrm flipV="1">
              <a:off x="2077322" y="4009972"/>
              <a:ext cx="2751708" cy="1541192"/>
            </a:xfrm>
            <a:prstGeom prst="straightConnector1">
              <a:avLst/>
            </a:prstGeom>
            <a:solidFill>
              <a:schemeClr val="accent1"/>
            </a:solidFill>
            <a:ln w="19050" cap="flat" cmpd="sng" algn="ctr">
              <a:solidFill>
                <a:srgbClr val="00009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TextBox 52"/>
            <p:cNvSpPr txBox="1"/>
            <p:nvPr/>
          </p:nvSpPr>
          <p:spPr>
            <a:xfrm>
              <a:off x="301548" y="3015522"/>
              <a:ext cx="4060902" cy="430887"/>
            </a:xfrm>
            <a:prstGeom prst="rect">
              <a:avLst/>
            </a:prstGeom>
            <a:noFill/>
          </p:spPr>
          <p:txBody>
            <a:bodyPr wrap="square" rtlCol="0">
              <a:spAutoFit/>
            </a:bodyPr>
            <a:lstStyle/>
            <a:p>
              <a:pPr algn="ctr"/>
              <a:r>
                <a:rPr lang="en-US" sz="1100" b="1" dirty="0" smtClean="0">
                  <a:solidFill>
                    <a:srgbClr val="FF0000"/>
                  </a:solidFill>
                  <a:latin typeface="Arial"/>
                  <a:cs typeface="Arial"/>
                </a:rPr>
                <a:t>Click on the </a:t>
              </a:r>
              <a:r>
                <a:rPr lang="en-US" sz="1100" b="1" dirty="0" smtClean="0">
                  <a:solidFill>
                    <a:srgbClr val="C0504D"/>
                  </a:solidFill>
                  <a:latin typeface="Arial"/>
                  <a:cs typeface="Arial"/>
                </a:rPr>
                <a:t>Map</a:t>
              </a:r>
              <a:r>
                <a:rPr lang="en-US" sz="1100" b="1" dirty="0" smtClean="0">
                  <a:solidFill>
                    <a:srgbClr val="FF0000"/>
                  </a:solidFill>
                  <a:latin typeface="Arial"/>
                  <a:cs typeface="Arial"/>
                </a:rPr>
                <a:t> link to show a global map of the MODIS IGBP biome classification for 2008.</a:t>
              </a:r>
              <a:endParaRPr lang="en-US" sz="1100" b="1" dirty="0">
                <a:solidFill>
                  <a:srgbClr val="FF0000"/>
                </a:solidFill>
                <a:latin typeface="Arial"/>
                <a:cs typeface="Arial"/>
              </a:endParaRPr>
            </a:p>
          </p:txBody>
        </p:sp>
        <p:cxnSp>
          <p:nvCxnSpPr>
            <p:cNvPr id="54" name="Straight Arrow Connector 53"/>
            <p:cNvCxnSpPr>
              <a:stCxn id="53" idx="3"/>
            </p:cNvCxnSpPr>
            <p:nvPr/>
          </p:nvCxnSpPr>
          <p:spPr>
            <a:xfrm>
              <a:off x="4362450" y="3230966"/>
              <a:ext cx="1760182" cy="755779"/>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097325" y="2212056"/>
              <a:ext cx="3422955" cy="118494"/>
            </a:xfrm>
            <a:prstGeom prst="rect">
              <a:avLst/>
            </a:prstGeom>
            <a:solidFill>
              <a:schemeClr val="bg1"/>
            </a:solidFill>
          </p:spPr>
          <p:txBody>
            <a:bodyPr wrap="square" lIns="0" tIns="9144" rIns="0" bIns="9144" rtlCol="0">
              <a:spAutoFit/>
            </a:bodyPr>
            <a:lstStyle/>
            <a:p>
              <a:r>
                <a:rPr lang="en-US" sz="650" dirty="0" smtClean="0"/>
                <a:t>David Nelson, Ralph Kahn, </a:t>
              </a:r>
              <a:r>
                <a:rPr lang="en-US" sz="650" dirty="0"/>
                <a:t>Sebastian Val, </a:t>
              </a:r>
              <a:r>
                <a:rPr lang="en-US" sz="650" dirty="0" smtClean="0"/>
                <a:t>Ernest Koeberlein, Mike Tosca, David Diner, Cecelia Lawshe</a:t>
              </a:r>
              <a:endParaRPr lang="en-US" sz="650" dirty="0"/>
            </a:p>
          </p:txBody>
        </p:sp>
        <p:sp>
          <p:nvSpPr>
            <p:cNvPr id="35" name="TextBox 34"/>
            <p:cNvSpPr txBox="1"/>
            <p:nvPr/>
          </p:nvSpPr>
          <p:spPr>
            <a:xfrm>
              <a:off x="656734" y="3784886"/>
              <a:ext cx="3422955" cy="118494"/>
            </a:xfrm>
            <a:prstGeom prst="rect">
              <a:avLst/>
            </a:prstGeom>
            <a:solidFill>
              <a:schemeClr val="bg1"/>
            </a:solidFill>
          </p:spPr>
          <p:txBody>
            <a:bodyPr wrap="square" lIns="0" tIns="9144" rIns="0" bIns="9144" rtlCol="0">
              <a:spAutoFit/>
            </a:bodyPr>
            <a:lstStyle/>
            <a:p>
              <a:r>
                <a:rPr lang="en-US" sz="650" dirty="0" smtClean="0"/>
                <a:t>David Nelson, Ralph Kahn, </a:t>
              </a:r>
              <a:r>
                <a:rPr lang="en-US" sz="650" dirty="0"/>
                <a:t>Sebastian Val, </a:t>
              </a:r>
              <a:r>
                <a:rPr lang="en-US" sz="650" dirty="0" smtClean="0"/>
                <a:t>Ernest Koeberlein, Mike Tosca, David Diner, Cecelia Lawshe</a:t>
              </a:r>
              <a:endParaRPr lang="en-US" sz="650" dirty="0"/>
            </a:p>
          </p:txBody>
        </p:sp>
      </p:grpSp>
    </p:spTree>
    <p:extLst>
      <p:ext uri="{BB962C8B-B14F-4D97-AF65-F5344CB8AC3E}">
        <p14:creationId xmlns:p14="http://schemas.microsoft.com/office/powerpoint/2010/main" val="9108251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5172</TotalTime>
  <Words>2584</Words>
  <Application>Microsoft Macintosh PowerPoint</Application>
  <PresentationFormat>On-screen Show (4:3)</PresentationFormat>
  <Paragraphs>299</Paragraphs>
  <Slides>36</Slides>
  <Notes>9</Notes>
  <HiddenSlides>0</HiddenSlides>
  <MMClips>4</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Office Theme</vt:lpstr>
      <vt:lpstr>Worksheet</vt:lpstr>
      <vt:lpstr>MINX Document 3  Overview and Plume Case Studies</vt:lpstr>
      <vt:lpstr>Contents</vt:lpstr>
      <vt:lpstr>PowerPoint Presentation</vt:lpstr>
      <vt:lpstr>PowerPoint Presentation</vt:lpstr>
      <vt:lpstr>PowerPoint Presentation</vt:lpstr>
      <vt:lpstr>Scientific Motivation for MINX</vt:lpstr>
      <vt:lpstr>Contents</vt:lpstr>
      <vt:lpstr>Plume Project Website - 1 http://misr.jpl.nasa.gov/getData/accessData/MisrMinxPlumes2/</vt:lpstr>
      <vt:lpstr>Plume Project Website - 2</vt:lpstr>
      <vt:lpstr>PowerPoint Presentation</vt:lpstr>
      <vt:lpstr>Plume Project Website - 4</vt:lpstr>
      <vt:lpstr>Plume Project Website - 5</vt:lpstr>
      <vt:lpstr>PowerPoint Presentation</vt:lpstr>
      <vt:lpstr>PowerPoint Presentation</vt:lpstr>
      <vt:lpstr>PowerPoint Presentation</vt:lpstr>
      <vt:lpstr>PowerPoint Presentation</vt:lpstr>
      <vt:lpstr>PowerPoint Presentation</vt:lpstr>
      <vt:lpstr>Contents</vt:lpstr>
      <vt:lpstr>Smoke Plumes - Alaska, USA Orbit 24152, July 2, 2004</vt:lpstr>
      <vt:lpstr>Alaska Fire, July 2, 2004 (5054 MW)</vt:lpstr>
      <vt:lpstr>Contents</vt:lpstr>
      <vt:lpstr>PowerPoint Presentation</vt:lpstr>
      <vt:lpstr>PowerPoint Presentation</vt:lpstr>
      <vt:lpstr>PowerPoint Presentation</vt:lpstr>
      <vt:lpstr>PowerPoint Presentation</vt:lpstr>
      <vt:lpstr>PowerPoint Presentation</vt:lpstr>
      <vt:lpstr>Contents</vt:lpstr>
      <vt:lpstr>PowerPoint Presentation</vt:lpstr>
      <vt:lpstr>Puyehue-Cordon Eruption - Animation</vt:lpstr>
      <vt:lpstr>Puyehue-Cordon Eruption Orbit 61064 - June 11, 2011</vt:lpstr>
      <vt:lpstr>Puyehue-Cordon – Height Retrievals </vt:lpstr>
      <vt:lpstr>Contents</vt:lpstr>
      <vt:lpstr>Snow Plumes - Antarctic Blizzard Orbit 38671 - March, 2007</vt:lpstr>
      <vt:lpstr>Antarctic Blizzard – Red-band Animation</vt:lpstr>
      <vt:lpstr>Antarctic Blowing Snow - Height/Wind Retrievals</vt:lpstr>
      <vt:lpstr>References</vt:lpstr>
    </vt:vector>
  </TitlesOfParts>
  <Company>JPL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MINX An IDL Application for Plume Height Determination </dc:title>
  <dc:creator>JPL</dc:creator>
  <cp:lastModifiedBy>JPL</cp:lastModifiedBy>
  <cp:revision>582</cp:revision>
  <dcterms:created xsi:type="dcterms:W3CDTF">2011-12-05T14:42:52Z</dcterms:created>
  <dcterms:modified xsi:type="dcterms:W3CDTF">2015-04-28T14:11:40Z</dcterms:modified>
</cp:coreProperties>
</file>